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notesMasterIdLst>
    <p:notesMasterId r:id="rId33"/>
  </p:notesMasterIdLst>
  <p:sldIdLst>
    <p:sldId id="256" r:id="rId4"/>
    <p:sldId id="257" r:id="rId5"/>
    <p:sldId id="308" r:id="rId6"/>
    <p:sldId id="309" r:id="rId7"/>
    <p:sldId id="310" r:id="rId8"/>
    <p:sldId id="265" r:id="rId9"/>
    <p:sldId id="316" r:id="rId10"/>
    <p:sldId id="311" r:id="rId11"/>
    <p:sldId id="312" r:id="rId12"/>
    <p:sldId id="313" r:id="rId13"/>
    <p:sldId id="273" r:id="rId14"/>
    <p:sldId id="314" r:id="rId15"/>
    <p:sldId id="315" r:id="rId16"/>
    <p:sldId id="321" r:id="rId17"/>
    <p:sldId id="317" r:id="rId18"/>
    <p:sldId id="319" r:id="rId19"/>
    <p:sldId id="322" r:id="rId20"/>
    <p:sldId id="318" r:id="rId21"/>
    <p:sldId id="320" r:id="rId22"/>
    <p:sldId id="329" r:id="rId23"/>
    <p:sldId id="290" r:id="rId24"/>
    <p:sldId id="323" r:id="rId25"/>
    <p:sldId id="324" r:id="rId26"/>
    <p:sldId id="325" r:id="rId27"/>
    <p:sldId id="326" r:id="rId28"/>
    <p:sldId id="327" r:id="rId29"/>
    <p:sldId id="328" r:id="rId30"/>
    <p:sldId id="304" r:id="rId31"/>
    <p:sldId id="305" r:id="rId32"/>
  </p:sldIdLst>
  <p:sldSz cx="9144000" cy="6858000" type="screen4x3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0" y="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95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97B9A86-00B5-429C-B50C-291AA9B771EF}" type="datetimeFigureOut">
              <a:rPr lang="fr-CA" smtClean="0"/>
              <a:pPr/>
              <a:t>2014-05-02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531DFA7-F251-4CAD-8F8D-6EB60DAB653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03485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DFA7-F251-4CAD-8F8D-6EB60DAB653D}" type="slidenum">
              <a:rPr lang="fr-CA" smtClean="0"/>
              <a:pPr/>
              <a:t>12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DACA-AF13-4DA6-8E8F-9224F7E18488}" type="datetime1">
              <a:rPr lang="fr-CA" smtClean="0"/>
              <a:pPr/>
              <a:t>2014-05-02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39678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F8E8-0E88-460C-851B-6A8D6F99B0A6}" type="datetime1">
              <a:rPr lang="fr-CA" smtClean="0"/>
              <a:pPr/>
              <a:t>2014-05-02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99867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BE58-2C7E-4FF8-9FDA-A0E6734A8F21}" type="datetime1">
              <a:rPr lang="fr-CA" smtClean="0"/>
              <a:pPr/>
              <a:t>2014-05-02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62686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907-92B7-4CE5-9949-C02B9ABF8C53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02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4D7C-AB2E-430F-9937-5B16D4595EC1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325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CB16-F5F4-4D66-B816-F1D0468F1D97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972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C254-1278-42AA-8CE1-8535CF97D18A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233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F7C1-2192-4446-AA42-10480DB14A05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294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2A04-53FC-475E-BE2B-C140B2B9472E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776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B5E-2486-4E92-B28A-8F393034AE4D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9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2295-08FD-49C3-82FF-CC96F87BABD6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06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BF3C-3D37-49C3-B9DF-91747AC377BB}" type="datetime1">
              <a:rPr lang="fr-CA" smtClean="0"/>
              <a:pPr/>
              <a:t>2014-05-02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99338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65A9-8E86-4928-A6C7-11804A0839D0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677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A807-36DE-4E71-8B29-685301382966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716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57C9-C8CF-4041-AE95-E226159EB8AF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716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907-92B7-4CE5-9949-C02B9ABF8C53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873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4D7C-AB2E-430F-9937-5B16D4595EC1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47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CB16-F5F4-4D66-B816-F1D0468F1D97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314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C254-1278-42AA-8CE1-8535CF97D18A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804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F7C1-2192-4446-AA42-10480DB14A05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321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2A04-53FC-475E-BE2B-C140B2B9472E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573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B5E-2486-4E92-B28A-8F393034AE4D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82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E70A-9938-4A5D-826E-384250D6512B}" type="datetime1">
              <a:rPr lang="fr-CA" smtClean="0"/>
              <a:pPr/>
              <a:t>2014-05-02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511709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2295-08FD-49C3-82FF-CC96F87BABD6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141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65A9-8E86-4928-A6C7-11804A0839D0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316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A807-36DE-4E71-8B29-685301382966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534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57C9-C8CF-4041-AE95-E226159EB8AF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87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36DE-47B0-4FE4-A08A-381958639C7A}" type="datetime1">
              <a:rPr lang="fr-CA" smtClean="0"/>
              <a:pPr/>
              <a:t>2014-05-02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09424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4B89-7ED0-4B7C-AB37-64F56C2D09EE}" type="datetime1">
              <a:rPr lang="fr-CA" smtClean="0"/>
              <a:pPr/>
              <a:t>2014-05-02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6185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4DE8-3E92-448B-8B5F-1C281D217B52}" type="datetime1">
              <a:rPr lang="fr-CA" smtClean="0"/>
              <a:pPr/>
              <a:t>2014-05-02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87412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DC59-EDBC-4EC0-95A4-C07670435175}" type="datetime1">
              <a:rPr lang="fr-CA" smtClean="0"/>
              <a:pPr/>
              <a:t>2014-05-02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94405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9209-71EC-49A1-A2E5-A57231A3B31A}" type="datetime1">
              <a:rPr lang="fr-CA" smtClean="0"/>
              <a:pPr/>
              <a:t>2014-05-02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0621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AFA3-D0B6-4327-97F0-BE170A0B85B9}" type="datetime1">
              <a:rPr lang="fr-CA" smtClean="0"/>
              <a:pPr/>
              <a:t>2014-05-02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86179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A62E3-CDFB-4148-9407-A055B6735055}" type="datetime1">
              <a:rPr lang="fr-CA" smtClean="0"/>
              <a:pPr/>
              <a:t>2014-05-02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E1076-727E-4279-B1BB-BA10047832A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0426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0C72C-AE57-44E8-96C3-9726912DEBD8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21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0C72C-AE57-44E8-96C3-9726912DEBD8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2014-05-02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8BF3-2237-403A-B197-1F970CF4167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31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458200" cy="1222375"/>
          </a:xfrm>
        </p:spPr>
        <p:txBody>
          <a:bodyPr>
            <a:normAutofit/>
          </a:bodyPr>
          <a:lstStyle/>
          <a:p>
            <a:r>
              <a:rPr lang="en-CA" dirty="0" smtClean="0"/>
              <a:t>Angular regression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Louis-Paul </a:t>
            </a:r>
            <a:r>
              <a:rPr lang="en-CA" dirty="0" err="1" smtClean="0"/>
              <a:t>Rivest</a:t>
            </a:r>
            <a:endParaRPr lang="en-CA" dirty="0" smtClean="0"/>
          </a:p>
          <a:p>
            <a:r>
              <a:rPr lang="en-CA" dirty="0" smtClean="0"/>
              <a:t>S. Baillargeon, T. </a:t>
            </a:r>
            <a:r>
              <a:rPr lang="en-CA" dirty="0" smtClean="0"/>
              <a:t>Duchesne, D</a:t>
            </a:r>
            <a:r>
              <a:rPr lang="en-CA" dirty="0" smtClean="0"/>
              <a:t>. </a:t>
            </a:r>
            <a:r>
              <a:rPr lang="en-CA" dirty="0" smtClean="0"/>
              <a:t>Fortin &amp; A. Nicosia</a:t>
            </a:r>
            <a:endParaRPr lang="fr-CA" dirty="0"/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1</a:t>
            </a:fld>
            <a:endParaRPr lang="fr-CA"/>
          </a:p>
        </p:txBody>
      </p:sp>
      <p:pic>
        <p:nvPicPr>
          <p:cNvPr id="7" name="Picture 2" descr="Advances in Directional Statistics (home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419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24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848872" cy="13160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 general circular regression model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10</a:t>
            </a:fld>
            <a:endParaRPr lang="fr-CA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827584" y="3429000"/>
            <a:ext cx="7776864" cy="30243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 err="1" smtClean="0">
                <a:solidFill>
                  <a:schemeClr val="tx1"/>
                </a:solidFill>
                <a:sym typeface="Symbol"/>
              </a:rPr>
              <a:t>Presnell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 &amp; all (1998) model: z</a:t>
            </a:r>
            <a:r>
              <a:rPr lang="en-CA" baseline="-25000" dirty="0" smtClean="0">
                <a:solidFill>
                  <a:schemeClr val="tx1"/>
                </a:solidFill>
                <a:sym typeface="Symbol"/>
              </a:rPr>
              <a:t>1 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= z</a:t>
            </a:r>
            <a:r>
              <a:rPr lang="en-CA" baseline="-25000" dirty="0" smtClean="0">
                <a:solidFill>
                  <a:schemeClr val="tx1"/>
                </a:solidFill>
                <a:sym typeface="Symbol"/>
              </a:rPr>
              <a:t>2 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=0,  z</a:t>
            </a:r>
            <a:r>
              <a:rPr lang="en-CA" baseline="-25000" dirty="0" smtClean="0">
                <a:solidFill>
                  <a:schemeClr val="tx1"/>
                </a:solidFill>
                <a:sym typeface="Symbol"/>
              </a:rPr>
              <a:t>3 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= z</a:t>
            </a:r>
            <a:r>
              <a:rPr lang="en-CA" baseline="-25000" dirty="0" smtClean="0">
                <a:solidFill>
                  <a:schemeClr val="tx1"/>
                </a:solidFill>
                <a:sym typeface="Symbol"/>
              </a:rPr>
              <a:t>4 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=w,   x</a:t>
            </a:r>
            <a:r>
              <a:rPr lang="en-CA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=0, x</a:t>
            </a:r>
            <a:r>
              <a:rPr lang="en-CA" baseline="-25000" dirty="0" smtClean="0">
                <a:solidFill>
                  <a:schemeClr val="tx1"/>
                </a:solidFill>
                <a:sym typeface="Symbol"/>
              </a:rPr>
              <a:t>2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=/2, x</a:t>
            </a:r>
            <a:r>
              <a:rPr lang="en-CA" baseline="-25000" dirty="0" smtClean="0">
                <a:solidFill>
                  <a:schemeClr val="tx1"/>
                </a:solidFill>
                <a:sym typeface="Symbol"/>
              </a:rPr>
              <a:t>3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=0, x</a:t>
            </a:r>
            <a:r>
              <a:rPr lang="en-CA" baseline="-25000" dirty="0" smtClean="0">
                <a:solidFill>
                  <a:schemeClr val="tx1"/>
                </a:solidFill>
                <a:sym typeface="Symbol"/>
              </a:rPr>
              <a:t>4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=/2, </a:t>
            </a:r>
          </a:p>
          <a:p>
            <a:pPr algn="l"/>
            <a:endParaRPr lang="en-CA" dirty="0" smtClean="0">
              <a:solidFill>
                <a:schemeClr val="tx1"/>
              </a:solidFill>
              <a:sym typeface="Symbol"/>
            </a:endParaRPr>
          </a:p>
          <a:p>
            <a:pPr algn="l"/>
            <a:r>
              <a:rPr lang="en-CA" dirty="0" err="1" smtClean="0">
                <a:solidFill>
                  <a:schemeClr val="tx1"/>
                </a:solidFill>
                <a:sym typeface="Symbol"/>
              </a:rPr>
              <a:t>Jammalamadaka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&amp; Sen Gupta (2001) models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. The </a:t>
            </a:r>
            <a:r>
              <a:rPr lang="en-CA" dirty="0" err="1" smtClean="0">
                <a:solidFill>
                  <a:schemeClr val="tx1"/>
                </a:solidFill>
                <a:sym typeface="Symbol"/>
              </a:rPr>
              <a:t>Moebius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 model of Downs &amp; </a:t>
            </a:r>
            <a:r>
              <a:rPr lang="en-CA" dirty="0" err="1" smtClean="0">
                <a:solidFill>
                  <a:schemeClr val="tx1"/>
                </a:solidFill>
                <a:sym typeface="Symbol"/>
              </a:rPr>
              <a:t>Mardia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 (2002) 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does not belong!</a:t>
            </a:r>
            <a:endParaRPr lang="en-CA" dirty="0" smtClean="0">
              <a:solidFill>
                <a:schemeClr val="tx1"/>
              </a:solidFill>
              <a:sym typeface="Symbol"/>
            </a:endParaRPr>
          </a:p>
          <a:p>
            <a:pPr algn="l"/>
            <a:endParaRPr lang="en-CA" dirty="0" smtClean="0">
              <a:solidFill>
                <a:schemeClr val="tx1"/>
              </a:solidFill>
              <a:sym typeface="Symbol"/>
            </a:endParaRPr>
          </a:p>
          <a:p>
            <a:pPr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  <a:sym typeface="Symbol"/>
            </a:endParaRPr>
          </a:p>
        </p:txBody>
      </p:sp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1115616" y="2420888"/>
          <a:ext cx="5918200" cy="850900"/>
        </p:xfrm>
        <a:graphic>
          <a:graphicData uri="http://schemas.openxmlformats.org/presentationml/2006/ole">
            <p:oleObj spid="_x0000_s161794" name="Equation" r:id="rId4" imgW="5918040" imgH="850680" progId="Equation.DSMT4">
              <p:embed/>
            </p:oleObj>
          </a:graphicData>
        </a:graphic>
      </p:graphicFrame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2555776" y="4509120"/>
          <a:ext cx="3844925" cy="358775"/>
        </p:xfrm>
        <a:graphic>
          <a:graphicData uri="http://schemas.openxmlformats.org/presentationml/2006/ole">
            <p:oleObj spid="_x0000_s161795" name="Equation" r:id="rId5" imgW="4203360" imgH="3934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862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1464838"/>
            <a:ext cx="6768752" cy="1316090"/>
          </a:xfrm>
        </p:spPr>
        <p:txBody>
          <a:bodyPr>
            <a:normAutofit/>
          </a:bodyPr>
          <a:lstStyle/>
          <a:p>
            <a:r>
              <a:rPr lang="en-CA" dirty="0" smtClean="0"/>
              <a:t>Models for the errors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755576" y="2492896"/>
            <a:ext cx="763284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800" dirty="0" smtClean="0">
                <a:solidFill>
                  <a:schemeClr val="tx1"/>
                </a:solidFill>
              </a:rPr>
              <a:t>We use the von </a:t>
            </a:r>
            <a:r>
              <a:rPr lang="en-CA" sz="2800" dirty="0" err="1" smtClean="0">
                <a:solidFill>
                  <a:schemeClr val="tx1"/>
                </a:solidFill>
              </a:rPr>
              <a:t>Mises</a:t>
            </a:r>
            <a:r>
              <a:rPr lang="en-CA" sz="2800" dirty="0" smtClean="0">
                <a:solidFill>
                  <a:schemeClr val="tx1"/>
                </a:solidFill>
              </a:rPr>
              <a:t> density for both specifications:</a:t>
            </a:r>
          </a:p>
          <a:p>
            <a:pPr algn="l"/>
            <a:endParaRPr lang="en-CA" sz="2800" dirty="0" smtClean="0">
              <a:solidFill>
                <a:schemeClr val="tx1"/>
              </a:solidFill>
              <a:sym typeface="Symbol"/>
            </a:endParaRPr>
          </a:p>
          <a:p>
            <a:pPr algn="l"/>
            <a:r>
              <a:rPr lang="en-CA" sz="2800" dirty="0" smtClean="0">
                <a:solidFill>
                  <a:schemeClr val="tx1"/>
                </a:solidFill>
              </a:rPr>
              <a:t>with population MRL              </a:t>
            </a:r>
            <a:r>
              <a:rPr lang="en-CA" sz="4900" dirty="0" smtClean="0">
                <a:solidFill>
                  <a:schemeClr val="tx1"/>
                </a:solidFill>
              </a:rPr>
              <a:t>             .</a:t>
            </a:r>
          </a:p>
          <a:p>
            <a:pPr algn="l"/>
            <a:endParaRPr lang="en-CA" sz="4900" dirty="0">
              <a:solidFill>
                <a:schemeClr val="tx1"/>
              </a:solidFill>
            </a:endParaRPr>
          </a:p>
          <a:p>
            <a:pPr algn="l"/>
            <a:endParaRPr lang="en-CA" sz="4900" dirty="0" smtClean="0">
              <a:solidFill>
                <a:schemeClr val="tx1"/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3036098"/>
              </p:ext>
            </p:extLst>
          </p:nvPr>
        </p:nvGraphicFramePr>
        <p:xfrm>
          <a:off x="1895475" y="3284538"/>
          <a:ext cx="5613400" cy="736600"/>
        </p:xfrm>
        <a:graphic>
          <a:graphicData uri="http://schemas.openxmlformats.org/presentationml/2006/ole">
            <p:oleObj spid="_x0000_s7437" name="Equation" r:id="rId4" imgW="5613120" imgH="736560" progId="Equation.DSMT4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164288" y="3933056"/>
            <a:ext cx="1867819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a modified</a:t>
            </a:r>
          </a:p>
          <a:p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Bessel function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3779912" y="3899680"/>
            <a:ext cx="3384376" cy="249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98901998"/>
              </p:ext>
            </p:extLst>
          </p:nvPr>
        </p:nvGraphicFramePr>
        <p:xfrm>
          <a:off x="3923928" y="4204568"/>
          <a:ext cx="3060700" cy="736600"/>
        </p:xfrm>
        <a:graphic>
          <a:graphicData uri="http://schemas.openxmlformats.org/presentationml/2006/ole">
            <p:oleObj spid="_x0000_s7439" name="Equation" r:id="rId5" imgW="3060360" imgH="7365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9934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848872" cy="1316090"/>
          </a:xfrm>
        </p:spPr>
        <p:txBody>
          <a:bodyPr>
            <a:normAutofit/>
          </a:bodyPr>
          <a:lstStyle/>
          <a:p>
            <a:r>
              <a:rPr lang="en-CA" dirty="0" smtClean="0"/>
              <a:t>Modeling the errors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12</a:t>
            </a:fld>
            <a:endParaRPr lang="fr-CA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899592" y="3429000"/>
            <a:ext cx="7632848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 smtClean="0">
                <a:solidFill>
                  <a:schemeClr val="tx1"/>
                </a:solidFill>
                <a:sym typeface="Symbol"/>
              </a:rPr>
              <a:t>Option 1 (homogeneity model):</a:t>
            </a:r>
          </a:p>
          <a:p>
            <a:pPr algn="l"/>
            <a:r>
              <a:rPr lang="en-CA" dirty="0" smtClean="0">
                <a:solidFill>
                  <a:schemeClr val="tx1"/>
                </a:solidFill>
                <a:sym typeface="Symbol"/>
              </a:rPr>
              <a:t>The 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density of </a:t>
            </a:r>
            <a:r>
              <a:rPr lang="en-CA" i="1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 does not depend on neither x 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nor 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z.  It is von </a:t>
            </a:r>
            <a:r>
              <a:rPr lang="en-CA" dirty="0" err="1" smtClean="0">
                <a:solidFill>
                  <a:schemeClr val="tx1"/>
                </a:solidFill>
                <a:sym typeface="Symbol"/>
              </a:rPr>
              <a:t>Mises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 with concentration parameter .</a:t>
            </a:r>
          </a:p>
          <a:p>
            <a:pPr algn="l"/>
            <a:endParaRPr lang="en-CA" dirty="0" smtClean="0">
              <a:solidFill>
                <a:schemeClr val="tx1"/>
              </a:solidFill>
              <a:sym typeface="Symbol"/>
            </a:endParaRPr>
          </a:p>
          <a:p>
            <a:pPr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  <a:sym typeface="Symbol"/>
            </a:endParaRPr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/>
        </p:nvGraphicFramePr>
        <p:xfrm>
          <a:off x="3347864" y="2420888"/>
          <a:ext cx="2019300" cy="317500"/>
        </p:xfrm>
        <a:graphic>
          <a:graphicData uri="http://schemas.openxmlformats.org/presentationml/2006/ole">
            <p:oleObj spid="_x0000_s162820" name="Equation" r:id="rId5" imgW="2019240" imgH="317160" progId="Equation.DSMT4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5724128" y="2852936"/>
            <a:ext cx="192642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von </a:t>
            </a:r>
            <a:r>
              <a:rPr lang="en-CA" dirty="0" err="1" smtClean="0"/>
              <a:t>Mises</a:t>
            </a:r>
            <a:r>
              <a:rPr lang="en-CA" dirty="0" smtClean="0"/>
              <a:t> variable</a:t>
            </a:r>
            <a:endParaRPr lang="fr-CA" i="1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5364088" y="2636912"/>
            <a:ext cx="360040" cy="288032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62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848872" cy="1316090"/>
          </a:xfrm>
        </p:spPr>
        <p:txBody>
          <a:bodyPr>
            <a:normAutofit/>
          </a:bodyPr>
          <a:lstStyle/>
          <a:p>
            <a:r>
              <a:rPr lang="en-CA" dirty="0" smtClean="0"/>
              <a:t>Modeling the errors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13</a:t>
            </a:fld>
            <a:endParaRPr lang="fr-CA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899592" y="3501008"/>
            <a:ext cx="7632848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 smtClean="0">
                <a:solidFill>
                  <a:schemeClr val="tx1"/>
                </a:solidFill>
                <a:sym typeface="Symbol"/>
              </a:rPr>
              <a:t>Option 2 (Consensus, </a:t>
            </a:r>
            <a:r>
              <a:rPr lang="en-CA" dirty="0" err="1" smtClean="0">
                <a:solidFill>
                  <a:schemeClr val="tx1"/>
                </a:solidFill>
                <a:sym typeface="Symbol"/>
              </a:rPr>
              <a:t>Presnell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 et al, 1998):</a:t>
            </a:r>
          </a:p>
          <a:p>
            <a:pPr algn="l"/>
            <a:r>
              <a:rPr lang="en-CA" dirty="0" smtClean="0">
                <a:solidFill>
                  <a:schemeClr val="tx1"/>
                </a:solidFill>
                <a:sym typeface="Symbol"/>
              </a:rPr>
              <a:t> The concentration parameter of </a:t>
            </a:r>
            <a:r>
              <a:rPr lang="en-CA" i="1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 is </a:t>
            </a:r>
            <a:r>
              <a:rPr lang="en-CA" dirty="0" smtClean="0">
                <a:solidFill>
                  <a:schemeClr val="tx1"/>
                </a:solidFill>
                <a:latin typeface="Cambria Math"/>
                <a:ea typeface="Cambria Math"/>
                <a:sym typeface="Symbol"/>
              </a:rPr>
              <a:t> ℓ,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  where </a:t>
            </a:r>
            <a:r>
              <a:rPr lang="en-CA" dirty="0" smtClean="0">
                <a:solidFill>
                  <a:schemeClr val="tx1"/>
                </a:solidFill>
                <a:latin typeface="Cambria Math"/>
                <a:ea typeface="Cambria Math"/>
                <a:sym typeface="Symbol"/>
              </a:rPr>
              <a:t>ℓ is 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the length of</a:t>
            </a:r>
          </a:p>
          <a:p>
            <a:pPr algn="l"/>
            <a:endParaRPr lang="en-CA" dirty="0" smtClean="0">
              <a:solidFill>
                <a:schemeClr val="tx1"/>
              </a:solidFill>
              <a:sym typeface="Symbol"/>
            </a:endParaRPr>
          </a:p>
          <a:p>
            <a:pPr algn="l"/>
            <a:r>
              <a:rPr lang="en-CA" dirty="0" smtClean="0">
                <a:solidFill>
                  <a:schemeClr val="tx1"/>
                </a:solidFill>
                <a:sym typeface="Symbol"/>
              </a:rPr>
              <a:t>It is large when all the angles </a:t>
            </a:r>
            <a:r>
              <a:rPr lang="en-CA" dirty="0" err="1" smtClean="0">
                <a:solidFill>
                  <a:schemeClr val="tx1"/>
                </a:solidFill>
                <a:sym typeface="Symbol"/>
              </a:rPr>
              <a:t>x</a:t>
            </a:r>
            <a:r>
              <a:rPr lang="en-CA" baseline="-25000" dirty="0" err="1" smtClean="0">
                <a:solidFill>
                  <a:schemeClr val="tx1"/>
                </a:solidFill>
                <a:sym typeface="Symbol"/>
              </a:rPr>
              <a:t>j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 point in the same direction.</a:t>
            </a:r>
          </a:p>
          <a:p>
            <a:pPr algn="l"/>
            <a:endParaRPr lang="en-CA" dirty="0" smtClean="0">
              <a:solidFill>
                <a:schemeClr val="tx1"/>
              </a:solidFill>
              <a:sym typeface="Symbol"/>
            </a:endParaRPr>
          </a:p>
          <a:p>
            <a:pPr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  <a:sym typeface="Symbol"/>
            </a:endParaRPr>
          </a:p>
        </p:txBody>
      </p:sp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3347864" y="2420888"/>
          <a:ext cx="2019300" cy="317500"/>
        </p:xfrm>
        <a:graphic>
          <a:graphicData uri="http://schemas.openxmlformats.org/presentationml/2006/ole">
            <p:oleObj spid="_x0000_s163842" name="Equation" r:id="rId4" imgW="2019240" imgH="317160" progId="Equation.DSMT4">
              <p:embed/>
            </p:oleObj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724128" y="2852936"/>
            <a:ext cx="192642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von </a:t>
            </a:r>
            <a:r>
              <a:rPr lang="en-CA" dirty="0" err="1" smtClean="0"/>
              <a:t>Mises</a:t>
            </a:r>
            <a:r>
              <a:rPr lang="en-CA" dirty="0" smtClean="0"/>
              <a:t> variable</a:t>
            </a:r>
            <a:endParaRPr lang="fr-CA" i="1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5364088" y="2636912"/>
            <a:ext cx="360040" cy="288032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843" name="Object 3"/>
          <p:cNvGraphicFramePr>
            <a:graphicFrameLocks noChangeAspect="1"/>
          </p:cNvGraphicFramePr>
          <p:nvPr/>
        </p:nvGraphicFramePr>
        <p:xfrm>
          <a:off x="3851920" y="4365104"/>
          <a:ext cx="2044700" cy="850900"/>
        </p:xfrm>
        <a:graphic>
          <a:graphicData uri="http://schemas.openxmlformats.org/presentationml/2006/ole">
            <p:oleObj spid="_x0000_s163843" name="Equation" r:id="rId5" imgW="2044440" imgH="8506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862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848872" cy="1316090"/>
          </a:xfrm>
        </p:spPr>
        <p:txBody>
          <a:bodyPr>
            <a:normAutofit/>
          </a:bodyPr>
          <a:lstStyle/>
          <a:p>
            <a:r>
              <a:rPr lang="en-CA" dirty="0" smtClean="0"/>
              <a:t>Modeling the errors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14</a:t>
            </a:fld>
            <a:endParaRPr lang="fr-CA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899592" y="3501008"/>
            <a:ext cx="7632848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 smtClean="0">
                <a:solidFill>
                  <a:schemeClr val="tx1"/>
                </a:solidFill>
                <a:sym typeface="Symbol"/>
              </a:rPr>
              <a:t>The consensus model uses the parameters  to model the mean direction and the concentration of the dependent angle </a:t>
            </a:r>
            <a:r>
              <a:rPr lang="en-CA" i="1" dirty="0" smtClean="0">
                <a:solidFill>
                  <a:schemeClr val="tx1"/>
                </a:solidFill>
                <a:sym typeface="Symbol"/>
              </a:rPr>
              <a:t>y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.</a:t>
            </a:r>
          </a:p>
          <a:p>
            <a:pPr algn="l"/>
            <a:endParaRPr lang="en-CA" dirty="0" smtClean="0">
              <a:solidFill>
                <a:schemeClr val="tx1"/>
              </a:solidFill>
              <a:sym typeface="Symbol"/>
            </a:endParaRPr>
          </a:p>
          <a:p>
            <a:pPr algn="l"/>
            <a:r>
              <a:rPr lang="en-CA" dirty="0" smtClean="0">
                <a:solidFill>
                  <a:schemeClr val="tx1"/>
                </a:solidFill>
                <a:sym typeface="Symbol"/>
              </a:rPr>
              <a:t>Wouldn’t it be better to use two independent sets of parameters, one for the direction and one for the error concentration, (Fisher, 1992 mixed models)? </a:t>
            </a:r>
          </a:p>
        </p:txBody>
      </p:sp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3347864" y="2420888"/>
          <a:ext cx="2019300" cy="317500"/>
        </p:xfrm>
        <a:graphic>
          <a:graphicData uri="http://schemas.openxmlformats.org/presentationml/2006/ole">
            <p:oleObj spid="_x0000_s168962" name="Equation" r:id="rId4" imgW="2019240" imgH="3171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862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1464838"/>
            <a:ext cx="6768752" cy="1316090"/>
          </a:xfrm>
        </p:spPr>
        <p:txBody>
          <a:bodyPr>
            <a:normAutofit/>
          </a:bodyPr>
          <a:lstStyle/>
          <a:p>
            <a:r>
              <a:rPr lang="en-CA" dirty="0" smtClean="0"/>
              <a:t>Models for the errors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755576" y="2492896"/>
            <a:ext cx="763284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800" dirty="0" smtClean="0">
                <a:solidFill>
                  <a:schemeClr val="tx1"/>
                </a:solidFill>
              </a:rPr>
              <a:t>For the consensus model, the </a:t>
            </a:r>
            <a:r>
              <a:rPr lang="en-CA" sz="2800" dirty="0" smtClean="0">
                <a:solidFill>
                  <a:schemeClr val="tx1"/>
                </a:solidFill>
              </a:rPr>
              <a:t>density </a:t>
            </a:r>
            <a:r>
              <a:rPr lang="en-CA" sz="2800" dirty="0" smtClean="0">
                <a:solidFill>
                  <a:schemeClr val="tx1"/>
                </a:solidFill>
              </a:rPr>
              <a:t>of y given (</a:t>
            </a:r>
            <a:r>
              <a:rPr lang="en-CA" sz="2800" dirty="0" err="1" smtClean="0">
                <a:solidFill>
                  <a:schemeClr val="tx1"/>
                </a:solidFill>
              </a:rPr>
              <a:t>x,z</a:t>
            </a:r>
            <a:r>
              <a:rPr lang="en-CA" sz="2800" dirty="0" smtClean="0">
                <a:solidFill>
                  <a:schemeClr val="tx1"/>
                </a:solidFill>
              </a:rPr>
              <a:t>) is </a:t>
            </a:r>
            <a:endParaRPr lang="en-CA" sz="4900" dirty="0" smtClean="0">
              <a:solidFill>
                <a:schemeClr val="tx1"/>
              </a:solidFill>
            </a:endParaRPr>
          </a:p>
          <a:p>
            <a:pPr algn="l"/>
            <a:endParaRPr lang="en-CA" sz="4900" dirty="0">
              <a:solidFill>
                <a:schemeClr val="tx1"/>
              </a:solidFill>
            </a:endParaRPr>
          </a:p>
          <a:p>
            <a:pPr algn="l"/>
            <a:endParaRPr lang="en-CA" sz="4900" dirty="0" smtClean="0">
              <a:solidFill>
                <a:schemeClr val="tx1"/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3036098"/>
              </p:ext>
            </p:extLst>
          </p:nvPr>
        </p:nvGraphicFramePr>
        <p:xfrm>
          <a:off x="2044700" y="3357563"/>
          <a:ext cx="5067300" cy="1663700"/>
        </p:xfrm>
        <a:graphic>
          <a:graphicData uri="http://schemas.openxmlformats.org/presentationml/2006/ole">
            <p:oleObj spid="_x0000_s165890" name="Equation" r:id="rId4" imgW="5067000" imgH="1663560" progId="Equation.DSMT4">
              <p:embed/>
            </p:oleObj>
          </a:graphicData>
        </a:graphic>
      </p:graphicFrame>
      <p:sp>
        <p:nvSpPr>
          <p:cNvPr id="10" name="Sous-titre 2"/>
          <p:cNvSpPr txBox="1">
            <a:spLocks/>
          </p:cNvSpPr>
          <p:nvPr/>
        </p:nvSpPr>
        <p:spPr>
          <a:xfrm>
            <a:off x="899592" y="5085184"/>
            <a:ext cx="7776864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800" dirty="0" smtClean="0">
                <a:solidFill>
                  <a:schemeClr val="tx1"/>
                </a:solidFill>
              </a:rPr>
              <a:t>This is the conditional distribution for a multivariate von </a:t>
            </a:r>
            <a:r>
              <a:rPr lang="en-CA" sz="2800" dirty="0" err="1" smtClean="0">
                <a:solidFill>
                  <a:schemeClr val="tx1"/>
                </a:solidFill>
              </a:rPr>
              <a:t>Mises</a:t>
            </a:r>
            <a:r>
              <a:rPr lang="en-CA" sz="2800" dirty="0" smtClean="0">
                <a:solidFill>
                  <a:schemeClr val="tx1"/>
                </a:solidFill>
              </a:rPr>
              <a:t> model (</a:t>
            </a:r>
            <a:r>
              <a:rPr lang="en-CA" sz="2800" dirty="0" err="1" smtClean="0">
                <a:solidFill>
                  <a:schemeClr val="tx1"/>
                </a:solidFill>
              </a:rPr>
              <a:t>Mardia</a:t>
            </a:r>
            <a:r>
              <a:rPr lang="en-CA" sz="2800" dirty="0" smtClean="0">
                <a:solidFill>
                  <a:schemeClr val="tx1"/>
                </a:solidFill>
              </a:rPr>
              <a:t>, 1975).  This density belongs to the exponential family and parameter estimation should be easy.</a:t>
            </a:r>
            <a:endParaRPr lang="en-CA" sz="4900" dirty="0" smtClean="0">
              <a:solidFill>
                <a:schemeClr val="tx1"/>
              </a:solidFill>
            </a:endParaRPr>
          </a:p>
          <a:p>
            <a:pPr algn="l"/>
            <a:endParaRPr lang="en-CA" sz="4900" dirty="0">
              <a:solidFill>
                <a:schemeClr val="tx1"/>
              </a:solidFill>
            </a:endParaRPr>
          </a:p>
          <a:p>
            <a:pPr algn="l"/>
            <a:endParaRPr lang="en-CA" sz="4900" dirty="0" smtClean="0">
              <a:solidFill>
                <a:schemeClr val="tx1"/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34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1176806"/>
            <a:ext cx="6768752" cy="1316090"/>
          </a:xfrm>
        </p:spPr>
        <p:txBody>
          <a:bodyPr>
            <a:normAutofit/>
          </a:bodyPr>
          <a:lstStyle/>
          <a:p>
            <a:r>
              <a:rPr lang="en-CA" dirty="0" smtClean="0"/>
              <a:t>Parameter estimation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467544" y="2204864"/>
            <a:ext cx="8424936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3300" dirty="0" smtClean="0">
                <a:solidFill>
                  <a:schemeClr val="tx1"/>
                </a:solidFill>
              </a:rPr>
              <a:t>Strategy: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CA" sz="3300" dirty="0" smtClean="0">
                <a:solidFill>
                  <a:schemeClr val="tx1"/>
                </a:solidFill>
              </a:rPr>
              <a:t>Maximize the von </a:t>
            </a:r>
            <a:r>
              <a:rPr lang="en-CA" sz="3300" dirty="0" err="1" smtClean="0">
                <a:solidFill>
                  <a:schemeClr val="tx1"/>
                </a:solidFill>
              </a:rPr>
              <a:t>Mises</a:t>
            </a:r>
            <a:r>
              <a:rPr lang="en-CA" sz="3300" dirty="0" smtClean="0">
                <a:solidFill>
                  <a:schemeClr val="tx1"/>
                </a:solidFill>
              </a:rPr>
              <a:t> Likelihood (use several starting values for the homogeneous errors)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CA" sz="3300" dirty="0" smtClean="0">
                <a:solidFill>
                  <a:schemeClr val="tx1"/>
                </a:solidFill>
              </a:rPr>
              <a:t>Use the inverse of the Fisher information matrix to approximate the sampling distributions of the estimates (model based)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CA" sz="3300" dirty="0" smtClean="0">
                <a:solidFill>
                  <a:schemeClr val="tx1"/>
                </a:solidFill>
              </a:rPr>
              <a:t>Calculate </a:t>
            </a:r>
            <a:r>
              <a:rPr lang="en-CA" sz="3300" dirty="0" smtClean="0">
                <a:solidFill>
                  <a:schemeClr val="tx1"/>
                </a:solidFill>
              </a:rPr>
              <a:t>robust sandwich </a:t>
            </a:r>
            <a:r>
              <a:rPr lang="en-CA" sz="3300" dirty="0" smtClean="0">
                <a:solidFill>
                  <a:schemeClr val="tx1"/>
                </a:solidFill>
              </a:rPr>
              <a:t>variance covariance matrices for the parameter estimates </a:t>
            </a:r>
            <a:r>
              <a:rPr lang="en-CA" sz="3300" dirty="0" smtClean="0">
                <a:solidFill>
                  <a:schemeClr val="tx1"/>
                </a:solidFill>
              </a:rPr>
              <a:t>(valid even if the model assumptions are violated)</a:t>
            </a:r>
            <a:endParaRPr lang="en-CA" sz="33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CA" sz="33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CA" sz="3300" dirty="0" smtClean="0">
                <a:solidFill>
                  <a:schemeClr val="tx1"/>
                </a:solidFill>
              </a:rPr>
              <a:t>Alternative estimation strategies: use the projected normal (</a:t>
            </a:r>
            <a:r>
              <a:rPr lang="en-CA" sz="3300" dirty="0" err="1" smtClean="0">
                <a:solidFill>
                  <a:schemeClr val="tx1"/>
                </a:solidFill>
              </a:rPr>
              <a:t>Presnell</a:t>
            </a:r>
            <a:r>
              <a:rPr lang="en-CA" sz="3300" dirty="0" smtClean="0">
                <a:solidFill>
                  <a:schemeClr val="tx1"/>
                </a:solidFill>
              </a:rPr>
              <a:t> &amp; al., 1998) or the wrapped Cauchy as an error </a:t>
            </a:r>
            <a:r>
              <a:rPr lang="en-CA" sz="3300" dirty="0" smtClean="0">
                <a:solidFill>
                  <a:schemeClr val="tx1"/>
                </a:solidFill>
              </a:rPr>
              <a:t>density.</a:t>
            </a:r>
            <a:endParaRPr lang="en-CA" sz="4900" dirty="0" smtClean="0">
              <a:solidFill>
                <a:schemeClr val="tx1"/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34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1176806"/>
            <a:ext cx="6768752" cy="1316090"/>
          </a:xfrm>
        </p:spPr>
        <p:txBody>
          <a:bodyPr>
            <a:normAutofit/>
          </a:bodyPr>
          <a:lstStyle/>
          <a:p>
            <a:r>
              <a:rPr lang="en-CA" dirty="0" smtClean="0"/>
              <a:t>Parameter estimation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467544" y="2204864"/>
            <a:ext cx="842493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3300" dirty="0" smtClean="0">
                <a:solidFill>
                  <a:schemeClr val="tx1"/>
                </a:solidFill>
              </a:rPr>
              <a:t>Score functions [</a:t>
            </a:r>
            <a:r>
              <a:rPr lang="en-CA" sz="3300" dirty="0" smtClean="0">
                <a:solidFill>
                  <a:schemeClr val="tx1"/>
                </a:solidFill>
                <a:sym typeface="Symbol"/>
              </a:rPr>
              <a:t></a:t>
            </a:r>
            <a:r>
              <a:rPr lang="en-CA" sz="3300" baseline="-25000" dirty="0" err="1" smtClean="0">
                <a:solidFill>
                  <a:schemeClr val="tx1"/>
                </a:solidFill>
                <a:sym typeface="Symbol"/>
              </a:rPr>
              <a:t>i</a:t>
            </a:r>
            <a:r>
              <a:rPr lang="en-CA" sz="3300" dirty="0" smtClean="0">
                <a:solidFill>
                  <a:schemeClr val="tx1"/>
                </a:solidFill>
                <a:sym typeface="Symbol"/>
              </a:rPr>
              <a:t>=</a:t>
            </a:r>
            <a:r>
              <a:rPr lang="en-CA" sz="3600" dirty="0" smtClean="0">
                <a:solidFill>
                  <a:schemeClr val="tx1"/>
                </a:solidFill>
                <a:sym typeface="Symbol"/>
              </a:rPr>
              <a:t> (</a:t>
            </a:r>
            <a:r>
              <a:rPr lang="en-CA" sz="3600" dirty="0" err="1" smtClean="0">
                <a:solidFill>
                  <a:schemeClr val="tx1"/>
                </a:solidFill>
                <a:sym typeface="Symbol"/>
              </a:rPr>
              <a:t>y|</a:t>
            </a:r>
            <a:r>
              <a:rPr lang="en-CA" sz="3600" dirty="0" err="1" smtClean="0">
                <a:solidFill>
                  <a:schemeClr val="tx1"/>
                </a:solidFill>
              </a:rPr>
              <a:t>x</a:t>
            </a:r>
            <a:r>
              <a:rPr lang="en-CA" sz="3600" baseline="-25000" dirty="0" err="1" smtClean="0">
                <a:solidFill>
                  <a:schemeClr val="tx1"/>
                </a:solidFill>
                <a:sym typeface="Symbol"/>
              </a:rPr>
              <a:t>i</a:t>
            </a:r>
            <a:r>
              <a:rPr lang="en-CA" sz="3600" dirty="0" smtClean="0">
                <a:solidFill>
                  <a:schemeClr val="tx1"/>
                </a:solidFill>
              </a:rPr>
              <a:t>, </a:t>
            </a:r>
            <a:r>
              <a:rPr lang="en-CA" sz="3600" dirty="0" err="1" smtClean="0">
                <a:solidFill>
                  <a:schemeClr val="tx1"/>
                </a:solidFill>
              </a:rPr>
              <a:t>z</a:t>
            </a:r>
            <a:r>
              <a:rPr lang="en-CA" sz="3600" baseline="-25000" dirty="0" err="1" smtClean="0">
                <a:solidFill>
                  <a:schemeClr val="tx1"/>
                </a:solidFill>
                <a:sym typeface="Symbol"/>
              </a:rPr>
              <a:t>i</a:t>
            </a:r>
            <a:r>
              <a:rPr lang="en-CA" sz="3600" dirty="0" smtClean="0">
                <a:solidFill>
                  <a:schemeClr val="tx1"/>
                </a:solidFill>
              </a:rPr>
              <a:t>)]</a:t>
            </a:r>
            <a:r>
              <a:rPr lang="en-CA" sz="33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CA" sz="33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CA" sz="3300" dirty="0" smtClean="0">
                <a:solidFill>
                  <a:schemeClr val="tx1"/>
                </a:solidFill>
              </a:rPr>
              <a:t>1-Homegenous errors</a:t>
            </a:r>
          </a:p>
          <a:p>
            <a:pPr algn="l"/>
            <a:endParaRPr lang="en-CA" sz="3300" dirty="0" smtClean="0">
              <a:solidFill>
                <a:schemeClr val="tx1"/>
              </a:solidFill>
            </a:endParaRPr>
          </a:p>
          <a:p>
            <a:pPr algn="l"/>
            <a:endParaRPr lang="en-CA" sz="3300" dirty="0" smtClean="0">
              <a:solidFill>
                <a:schemeClr val="tx1"/>
              </a:solidFill>
            </a:endParaRPr>
          </a:p>
          <a:p>
            <a:pPr algn="l"/>
            <a:r>
              <a:rPr lang="en-CA" sz="3300" dirty="0" smtClean="0">
                <a:solidFill>
                  <a:schemeClr val="tx1"/>
                </a:solidFill>
              </a:rPr>
              <a:t>2-Consensur errors (</a:t>
            </a:r>
            <a:r>
              <a:rPr lang="en-CA" sz="3300" dirty="0" smtClean="0">
                <a:solidFill>
                  <a:schemeClr val="tx1"/>
                </a:solidFill>
                <a:sym typeface="Symbol"/>
              </a:rPr>
              <a:t></a:t>
            </a:r>
            <a:r>
              <a:rPr lang="en-CA" sz="3300" baseline="-25000" dirty="0" smtClean="0">
                <a:solidFill>
                  <a:schemeClr val="tx1"/>
                </a:solidFill>
                <a:sym typeface="Symbol"/>
              </a:rPr>
              <a:t>j</a:t>
            </a:r>
            <a:r>
              <a:rPr lang="en-CA" sz="3300" dirty="0" smtClean="0">
                <a:solidFill>
                  <a:schemeClr val="tx1"/>
                </a:solidFill>
                <a:sym typeface="Symbol"/>
              </a:rPr>
              <a:t>=</a:t>
            </a:r>
            <a:r>
              <a:rPr lang="en-CA" sz="3300" baseline="-25000" dirty="0" smtClean="0">
                <a:solidFill>
                  <a:schemeClr val="tx1"/>
                </a:solidFill>
                <a:sym typeface="Symbol"/>
              </a:rPr>
              <a:t>j</a:t>
            </a:r>
            <a:r>
              <a:rPr lang="en-CA" sz="3300" dirty="0" smtClean="0">
                <a:solidFill>
                  <a:schemeClr val="tx1"/>
                </a:solidFill>
                <a:sym typeface="Symbol"/>
              </a:rPr>
              <a:t>, </a:t>
            </a:r>
            <a:r>
              <a:rPr lang="en-CA" sz="3600" dirty="0" err="1" smtClean="0">
                <a:solidFill>
                  <a:schemeClr val="tx1"/>
                </a:solidFill>
                <a:latin typeface="Cambria Math"/>
                <a:ea typeface="Cambria Math"/>
                <a:sym typeface="Symbol"/>
              </a:rPr>
              <a:t>ℓ</a:t>
            </a:r>
            <a:r>
              <a:rPr lang="en-CA" sz="3600" baseline="-25000" dirty="0" err="1" smtClean="0">
                <a:solidFill>
                  <a:schemeClr val="tx1"/>
                </a:solidFill>
                <a:sym typeface="Symbol"/>
              </a:rPr>
              <a:t>i</a:t>
            </a:r>
            <a:r>
              <a:rPr lang="en-CA" sz="3600" baseline="-25000" dirty="0" smtClean="0">
                <a:solidFill>
                  <a:schemeClr val="tx1"/>
                </a:solidFill>
                <a:sym typeface="Symbol"/>
              </a:rPr>
              <a:t> </a:t>
            </a:r>
            <a:r>
              <a:rPr lang="en-CA" sz="3600" dirty="0" smtClean="0">
                <a:solidFill>
                  <a:schemeClr val="tx1"/>
                </a:solidFill>
                <a:latin typeface="Cambria Math"/>
                <a:ea typeface="Cambria Math"/>
                <a:sym typeface="Symbol"/>
              </a:rPr>
              <a:t>=</a:t>
            </a:r>
            <a:r>
              <a:rPr lang="en-CA" sz="3300" dirty="0" smtClean="0">
                <a:solidFill>
                  <a:schemeClr val="tx1"/>
                </a:solidFill>
                <a:sym typeface="Symbol"/>
              </a:rPr>
              <a:t></a:t>
            </a:r>
            <a:r>
              <a:rPr lang="en-CA" sz="3600" dirty="0" err="1" smtClean="0">
                <a:solidFill>
                  <a:schemeClr val="tx1"/>
                </a:solidFill>
                <a:latin typeface="Cambria Math"/>
                <a:ea typeface="Cambria Math"/>
                <a:sym typeface="Symbol"/>
              </a:rPr>
              <a:t>ℓ</a:t>
            </a:r>
            <a:r>
              <a:rPr lang="en-CA" sz="3600" baseline="-25000" dirty="0" err="1" smtClean="0">
                <a:solidFill>
                  <a:schemeClr val="tx1"/>
                </a:solidFill>
                <a:sym typeface="Symbol"/>
              </a:rPr>
              <a:t>i</a:t>
            </a:r>
            <a:r>
              <a:rPr lang="en-CA" sz="3300" dirty="0" smtClean="0">
                <a:solidFill>
                  <a:schemeClr val="tx1"/>
                </a:solidFill>
                <a:sym typeface="Symbol"/>
              </a:rPr>
              <a:t>)</a:t>
            </a:r>
            <a:endParaRPr lang="en-CA" sz="3300" dirty="0" smtClean="0">
              <a:solidFill>
                <a:schemeClr val="tx1"/>
              </a:solidFill>
            </a:endParaRPr>
          </a:p>
          <a:p>
            <a:pPr algn="l"/>
            <a:r>
              <a:rPr lang="en-CA" sz="33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01916056"/>
              </p:ext>
            </p:extLst>
          </p:nvPr>
        </p:nvGraphicFramePr>
        <p:xfrm>
          <a:off x="971600" y="3429000"/>
          <a:ext cx="7239000" cy="1308100"/>
        </p:xfrm>
        <a:graphic>
          <a:graphicData uri="http://schemas.openxmlformats.org/presentationml/2006/ole">
            <p:oleObj spid="_x0000_s169986" name="Equation" r:id="rId4" imgW="7238880" imgH="1307880" progId="Equation.DSMT4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59787138"/>
              </p:ext>
            </p:extLst>
          </p:nvPr>
        </p:nvGraphicFramePr>
        <p:xfrm>
          <a:off x="6876256" y="4554125"/>
          <a:ext cx="2160240" cy="603067"/>
        </p:xfrm>
        <a:graphic>
          <a:graphicData uri="http://schemas.openxmlformats.org/presentationml/2006/ole">
            <p:oleObj spid="_x0000_s169988" name="Equation" r:id="rId5" imgW="3047760" imgH="850680" progId="Equation.DSMT4">
              <p:embed/>
            </p:oleObj>
          </a:graphicData>
        </a:graphic>
      </p:graphicFrame>
      <p:cxnSp>
        <p:nvCxnSpPr>
          <p:cNvPr id="10" name="Connecteur droit avec flèche 9"/>
          <p:cNvCxnSpPr/>
          <p:nvPr/>
        </p:nvCxnSpPr>
        <p:spPr>
          <a:xfrm flipH="1" flipV="1">
            <a:off x="7308304" y="4293096"/>
            <a:ext cx="897497" cy="266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9989" name="Object 5"/>
          <p:cNvGraphicFramePr>
            <a:graphicFrameLocks noChangeAspect="1"/>
          </p:cNvGraphicFramePr>
          <p:nvPr/>
        </p:nvGraphicFramePr>
        <p:xfrm>
          <a:off x="323528" y="5373216"/>
          <a:ext cx="8595159" cy="1127150"/>
        </p:xfrm>
        <a:graphic>
          <a:graphicData uri="http://schemas.openxmlformats.org/presentationml/2006/ole">
            <p:oleObj spid="_x0000_s169989" name="Equation" r:id="rId6" imgW="9982080" imgH="1307880" progId="Equation.DSMT4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6876256" y="4581128"/>
            <a:ext cx="2160240" cy="576064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89934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1176806"/>
            <a:ext cx="6768752" cy="1316090"/>
          </a:xfrm>
        </p:spPr>
        <p:txBody>
          <a:bodyPr>
            <a:normAutofit/>
          </a:bodyPr>
          <a:lstStyle/>
          <a:p>
            <a:r>
              <a:rPr lang="en-CA" dirty="0" smtClean="0"/>
              <a:t>Parameter estimation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395536" y="2204864"/>
            <a:ext cx="5472608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3300" dirty="0" smtClean="0">
                <a:solidFill>
                  <a:schemeClr val="tx1"/>
                </a:solidFill>
              </a:rPr>
              <a:t>Data: (</a:t>
            </a:r>
            <a:r>
              <a:rPr lang="en-CA" sz="3300" dirty="0" err="1" smtClean="0">
                <a:solidFill>
                  <a:schemeClr val="tx1"/>
                </a:solidFill>
              </a:rPr>
              <a:t>y</a:t>
            </a:r>
            <a:r>
              <a:rPr lang="en-CA" sz="3300" baseline="-25000" dirty="0" err="1" smtClean="0">
                <a:solidFill>
                  <a:schemeClr val="tx1"/>
                </a:solidFill>
              </a:rPr>
              <a:t>i</a:t>
            </a:r>
            <a:r>
              <a:rPr lang="en-CA" sz="3300" dirty="0" smtClean="0">
                <a:solidFill>
                  <a:schemeClr val="tx1"/>
                </a:solidFill>
              </a:rPr>
              <a:t> , x</a:t>
            </a:r>
            <a:r>
              <a:rPr lang="en-CA" sz="3300" baseline="-25000" dirty="0" smtClean="0">
                <a:solidFill>
                  <a:schemeClr val="tx1"/>
                </a:solidFill>
              </a:rPr>
              <a:t>i</a:t>
            </a:r>
            <a:r>
              <a:rPr lang="en-CA" sz="3300" dirty="0" smtClean="0">
                <a:solidFill>
                  <a:schemeClr val="tx1"/>
                </a:solidFill>
              </a:rPr>
              <a:t> , </a:t>
            </a:r>
            <a:r>
              <a:rPr lang="en-CA" sz="3300" dirty="0" err="1" smtClean="0">
                <a:solidFill>
                  <a:schemeClr val="tx1"/>
                </a:solidFill>
              </a:rPr>
              <a:t>z</a:t>
            </a:r>
            <a:r>
              <a:rPr lang="en-CA" sz="3300" baseline="-25000" dirty="0" err="1" smtClean="0">
                <a:solidFill>
                  <a:schemeClr val="tx1"/>
                </a:solidFill>
              </a:rPr>
              <a:t>i</a:t>
            </a:r>
            <a:r>
              <a:rPr lang="en-CA" sz="3300" dirty="0" smtClean="0">
                <a:solidFill>
                  <a:schemeClr val="tx1"/>
                </a:solidFill>
              </a:rPr>
              <a:t> ), </a:t>
            </a:r>
            <a:r>
              <a:rPr lang="en-CA" sz="3300" dirty="0" err="1" smtClean="0">
                <a:solidFill>
                  <a:schemeClr val="tx1"/>
                </a:solidFill>
              </a:rPr>
              <a:t>i</a:t>
            </a:r>
            <a:r>
              <a:rPr lang="en-CA" sz="3300" dirty="0" smtClean="0">
                <a:solidFill>
                  <a:schemeClr val="tx1"/>
                </a:solidFill>
              </a:rPr>
              <a:t>=1,...,n </a:t>
            </a:r>
          </a:p>
          <a:p>
            <a:pPr algn="l"/>
            <a:r>
              <a:rPr lang="en-CA" sz="3300" dirty="0" smtClean="0">
                <a:solidFill>
                  <a:schemeClr val="tx1"/>
                </a:solidFill>
              </a:rPr>
              <a:t>Maximizing the von </a:t>
            </a:r>
            <a:r>
              <a:rPr lang="en-CA" sz="3300" dirty="0" err="1" smtClean="0">
                <a:solidFill>
                  <a:schemeClr val="tx1"/>
                </a:solidFill>
              </a:rPr>
              <a:t>Mises</a:t>
            </a:r>
            <a:r>
              <a:rPr lang="en-CA" sz="3300" dirty="0" smtClean="0">
                <a:solidFill>
                  <a:schemeClr val="tx1"/>
                </a:solidFill>
              </a:rPr>
              <a:t> likelihood with homogeneous errors leads to a max-cosine estimation criterion for the parameters {</a:t>
            </a:r>
            <a:r>
              <a:rPr lang="en-CA" sz="3300" dirty="0" smtClean="0">
                <a:solidFill>
                  <a:schemeClr val="tx1"/>
                </a:solidFill>
                <a:sym typeface="Symbol"/>
              </a:rPr>
              <a:t></a:t>
            </a:r>
            <a:r>
              <a:rPr lang="en-CA" sz="3300" baseline="-25000" dirty="0" smtClean="0">
                <a:solidFill>
                  <a:schemeClr val="tx1"/>
                </a:solidFill>
                <a:sym typeface="Symbol"/>
              </a:rPr>
              <a:t>j</a:t>
            </a:r>
            <a:r>
              <a:rPr lang="en-CA" sz="3300" dirty="0" smtClean="0">
                <a:solidFill>
                  <a:schemeClr val="tx1"/>
                </a:solidFill>
              </a:rPr>
              <a:t>}:</a:t>
            </a:r>
          </a:p>
          <a:p>
            <a:pPr algn="l"/>
            <a:endParaRPr lang="en-CA" sz="4900" dirty="0">
              <a:solidFill>
                <a:schemeClr val="tx1"/>
              </a:solidFill>
            </a:endParaRPr>
          </a:p>
          <a:p>
            <a:pPr algn="l"/>
            <a:endParaRPr lang="en-CA" sz="4900" dirty="0" smtClean="0">
              <a:solidFill>
                <a:schemeClr val="tx1"/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323528" y="5085184"/>
            <a:ext cx="4824536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800" dirty="0" smtClean="0">
                <a:solidFill>
                  <a:schemeClr val="tx1"/>
                </a:solidFill>
              </a:rPr>
              <a:t>Numerical problems may occur.</a:t>
            </a:r>
          </a:p>
          <a:p>
            <a:pPr algn="l"/>
            <a:r>
              <a:rPr lang="en-CA" sz="2800" u="sng" dirty="0" smtClean="0">
                <a:solidFill>
                  <a:schemeClr val="tx1"/>
                </a:solidFill>
              </a:rPr>
              <a:t>Example</a:t>
            </a:r>
            <a:r>
              <a:rPr lang="en-CA" sz="2800" dirty="0" smtClean="0">
                <a:solidFill>
                  <a:schemeClr val="tx1"/>
                </a:solidFill>
              </a:rPr>
              <a:t>: data simulated from the homogeneous error model:</a:t>
            </a:r>
            <a:endParaRPr lang="en-CA" sz="4900" dirty="0" smtClean="0">
              <a:solidFill>
                <a:schemeClr val="tx1"/>
              </a:solidFill>
            </a:endParaRPr>
          </a:p>
          <a:p>
            <a:pPr algn="l"/>
            <a:endParaRPr lang="en-CA" sz="4900" dirty="0">
              <a:solidFill>
                <a:schemeClr val="tx1"/>
              </a:solidFill>
            </a:endParaRPr>
          </a:p>
          <a:p>
            <a:pPr algn="l"/>
            <a:endParaRPr lang="en-CA" sz="4900" dirty="0" smtClean="0">
              <a:solidFill>
                <a:schemeClr val="tx1"/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6915" name="Object 3"/>
          <p:cNvGraphicFramePr>
            <a:graphicFrameLocks noChangeAspect="1"/>
          </p:cNvGraphicFramePr>
          <p:nvPr/>
        </p:nvGraphicFramePr>
        <p:xfrm>
          <a:off x="792163" y="4381500"/>
          <a:ext cx="3619500" cy="673100"/>
        </p:xfrm>
        <a:graphic>
          <a:graphicData uri="http://schemas.openxmlformats.org/presentationml/2006/ole">
            <p:oleObj spid="_x0000_s166915" name="Equation" r:id="rId4" imgW="3619440" imgH="672840" progId="Equation.DSMT4">
              <p:embed/>
            </p:oleObj>
          </a:graphicData>
        </a:graphic>
      </p:graphicFrame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884361" y="1969559"/>
            <a:ext cx="3099409" cy="341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ous-titre 2"/>
          <p:cNvSpPr txBox="1">
            <a:spLocks/>
          </p:cNvSpPr>
          <p:nvPr/>
        </p:nvSpPr>
        <p:spPr>
          <a:xfrm>
            <a:off x="5436096" y="5157192"/>
            <a:ext cx="3384376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800" dirty="0" smtClean="0">
                <a:solidFill>
                  <a:schemeClr val="tx1"/>
                </a:solidFill>
              </a:rPr>
              <a:t>n=50, p=2, </a:t>
            </a:r>
            <a:r>
              <a:rPr lang="en-CA" sz="2800" dirty="0" smtClean="0">
                <a:solidFill>
                  <a:schemeClr val="tx1"/>
                </a:solidFill>
                <a:sym typeface="Symbol"/>
              </a:rPr>
              <a:t></a:t>
            </a:r>
            <a:r>
              <a:rPr lang="en-CA" sz="2800" baseline="-25000" dirty="0" smtClean="0">
                <a:solidFill>
                  <a:schemeClr val="tx1"/>
                </a:solidFill>
              </a:rPr>
              <a:t>2 </a:t>
            </a:r>
            <a:r>
              <a:rPr lang="en-CA" sz="2800" dirty="0" smtClean="0">
                <a:solidFill>
                  <a:prstClr val="black"/>
                </a:solidFill>
              </a:rPr>
              <a:t>=0.5</a:t>
            </a:r>
            <a:endParaRPr lang="en-CA" sz="2800" dirty="0" smtClean="0">
              <a:solidFill>
                <a:schemeClr val="tx1"/>
              </a:solidFill>
            </a:endParaRPr>
          </a:p>
          <a:p>
            <a:pPr algn="l"/>
            <a:r>
              <a:rPr lang="en-CA" sz="2800" dirty="0" smtClean="0">
                <a:solidFill>
                  <a:schemeClr val="tx1"/>
                </a:solidFill>
              </a:rPr>
              <a:t>x</a:t>
            </a:r>
            <a:r>
              <a:rPr lang="en-CA" sz="2800" baseline="-25000" dirty="0" smtClean="0">
                <a:solidFill>
                  <a:schemeClr val="tx1"/>
                </a:solidFill>
              </a:rPr>
              <a:t>1 </a:t>
            </a:r>
            <a:r>
              <a:rPr lang="en-CA" sz="2800" dirty="0" smtClean="0">
                <a:solidFill>
                  <a:prstClr val="black"/>
                </a:solidFill>
              </a:rPr>
              <a:t>=0, x</a:t>
            </a:r>
            <a:r>
              <a:rPr lang="en-CA" sz="2800" baseline="-25000" dirty="0" smtClean="0">
                <a:solidFill>
                  <a:prstClr val="black"/>
                </a:solidFill>
              </a:rPr>
              <a:t>2 </a:t>
            </a:r>
            <a:r>
              <a:rPr lang="en-CA" sz="2800" dirty="0" smtClean="0">
                <a:solidFill>
                  <a:prstClr val="black"/>
                </a:solidFill>
                <a:sym typeface="Symbol"/>
              </a:rPr>
              <a:t></a:t>
            </a:r>
            <a:r>
              <a:rPr lang="en-CA" sz="2800" dirty="0" smtClean="0">
                <a:solidFill>
                  <a:prstClr val="black"/>
                </a:solidFill>
              </a:rPr>
              <a:t>U(-</a:t>
            </a:r>
            <a:r>
              <a:rPr lang="en-CA" sz="2800" dirty="0" smtClean="0">
                <a:solidFill>
                  <a:prstClr val="black"/>
                </a:solidFill>
                <a:sym typeface="Symbol"/>
              </a:rPr>
              <a:t>,), =0.4 </a:t>
            </a:r>
            <a:r>
              <a:rPr lang="en-CA" sz="2800" dirty="0" smtClean="0">
                <a:solidFill>
                  <a:prstClr val="black"/>
                </a:solidFill>
              </a:rPr>
              <a:t> </a:t>
            </a:r>
            <a:endParaRPr lang="en-CA" sz="4900" dirty="0" smtClean="0">
              <a:solidFill>
                <a:schemeClr val="tx1"/>
              </a:solidFill>
            </a:endParaRPr>
          </a:p>
          <a:p>
            <a:pPr algn="l"/>
            <a:endParaRPr lang="en-CA" sz="4900" dirty="0">
              <a:solidFill>
                <a:schemeClr val="tx1"/>
              </a:solidFill>
            </a:endParaRPr>
          </a:p>
          <a:p>
            <a:pPr algn="l"/>
            <a:endParaRPr lang="en-CA" sz="4900" dirty="0" smtClean="0">
              <a:solidFill>
                <a:schemeClr val="tx1"/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34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1176806"/>
            <a:ext cx="6768752" cy="1316090"/>
          </a:xfrm>
        </p:spPr>
        <p:txBody>
          <a:bodyPr>
            <a:normAutofit/>
          </a:bodyPr>
          <a:lstStyle/>
          <a:p>
            <a:r>
              <a:rPr lang="en-CA" dirty="0" smtClean="0"/>
              <a:t>Parameter estimation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467544" y="2204864"/>
            <a:ext cx="8424936" cy="424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3000" dirty="0" smtClean="0">
                <a:solidFill>
                  <a:schemeClr val="tx1"/>
                </a:solidFill>
              </a:rPr>
              <a:t>Properties: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CA" sz="3000" dirty="0" smtClean="0">
                <a:solidFill>
                  <a:schemeClr val="tx1"/>
                </a:solidFill>
              </a:rPr>
              <a:t>The max-cosine estimator for </a:t>
            </a:r>
            <a:r>
              <a:rPr lang="en-CA" sz="3000" dirty="0" smtClean="0">
                <a:solidFill>
                  <a:schemeClr val="tx1"/>
                </a:solidFill>
                <a:sym typeface="Symbol"/>
              </a:rPr>
              <a:t> is consistent under the two error specifications, homogeneous and consensus;</a:t>
            </a:r>
          </a:p>
          <a:p>
            <a:pPr marL="514350" indent="-514350" algn="l">
              <a:buFont typeface="+mj-lt"/>
              <a:buAutoNum type="arabicPeriod"/>
            </a:pPr>
            <a:endParaRPr lang="en-CA" sz="30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CA" sz="3000" dirty="0" smtClean="0">
                <a:solidFill>
                  <a:schemeClr val="tx1"/>
                </a:solidFill>
              </a:rPr>
              <a:t>When the errors are homogeneous, the consensus MLE might not be consistent.  A lack of robustness to the specifications of the errors’ distribution is the price to pay for the numerical  stability of the likelihood.</a:t>
            </a:r>
            <a:endParaRPr lang="en-CA" sz="30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34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1641451"/>
            <a:ext cx="547260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Summary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1678" y="2276872"/>
            <a:ext cx="6400800" cy="3240360"/>
          </a:xfrm>
        </p:spPr>
        <p:txBody>
          <a:bodyPr>
            <a:normAutofit lnSpcReduction="10000"/>
          </a:bodyPr>
          <a:lstStyle/>
          <a:p>
            <a:pPr algn="l"/>
            <a:r>
              <a:rPr lang="en-CA" dirty="0" smtClean="0">
                <a:solidFill>
                  <a:schemeClr val="tx1"/>
                </a:solidFill>
              </a:rPr>
              <a:t>1- Animal </a:t>
            </a:r>
            <a:r>
              <a:rPr lang="en-CA" dirty="0" smtClean="0">
                <a:solidFill>
                  <a:schemeClr val="tx1"/>
                </a:solidFill>
              </a:rPr>
              <a:t>movement in ecology</a:t>
            </a:r>
          </a:p>
          <a:p>
            <a:pPr algn="l"/>
            <a:r>
              <a:rPr lang="en-CA" dirty="0" smtClean="0">
                <a:solidFill>
                  <a:schemeClr val="tx1"/>
                </a:solidFill>
              </a:rPr>
              <a:t>2- A general </a:t>
            </a:r>
            <a:r>
              <a:rPr lang="en-CA" dirty="0">
                <a:solidFill>
                  <a:schemeClr val="tx1"/>
                </a:solidFill>
              </a:rPr>
              <a:t>regression </a:t>
            </a:r>
            <a:r>
              <a:rPr lang="en-CA" dirty="0" smtClean="0">
                <a:solidFill>
                  <a:schemeClr val="tx1"/>
                </a:solidFill>
              </a:rPr>
              <a:t>model for circular variable</a:t>
            </a:r>
            <a:endParaRPr lang="en-CA" dirty="0">
              <a:solidFill>
                <a:schemeClr val="tx1"/>
              </a:solidFill>
            </a:endParaRPr>
          </a:p>
          <a:p>
            <a:pPr algn="l"/>
            <a:r>
              <a:rPr lang="en-CA" dirty="0" smtClean="0">
                <a:solidFill>
                  <a:schemeClr val="tx1"/>
                </a:solidFill>
              </a:rPr>
              <a:t>3- Modeling the errors</a:t>
            </a:r>
          </a:p>
          <a:p>
            <a:pPr algn="l"/>
            <a:r>
              <a:rPr lang="en-CA" dirty="0" smtClean="0">
                <a:solidFill>
                  <a:schemeClr val="tx1"/>
                </a:solidFill>
              </a:rPr>
              <a:t>4- Data analysis and simulation results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2</a:t>
            </a:fld>
            <a:endParaRPr lang="fr-CA"/>
          </a:p>
        </p:txBody>
      </p:sp>
      <p:pic>
        <p:nvPicPr>
          <p:cNvPr id="50178" name="Picture 2" descr="Advances in Directional Statistics (home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246419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94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1176806"/>
            <a:ext cx="6768752" cy="1316090"/>
          </a:xfrm>
        </p:spPr>
        <p:txBody>
          <a:bodyPr>
            <a:normAutofit/>
          </a:bodyPr>
          <a:lstStyle/>
          <a:p>
            <a:r>
              <a:rPr lang="en-CA" dirty="0" smtClean="0"/>
              <a:t>Parameter estimation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467544" y="2204864"/>
            <a:ext cx="8424936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3000" dirty="0" smtClean="0">
                <a:solidFill>
                  <a:schemeClr val="tx1"/>
                </a:solidFill>
              </a:rPr>
              <a:t>Properties: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CA" sz="3000" b="1" dirty="0" smtClean="0">
                <a:solidFill>
                  <a:schemeClr val="tx1"/>
                </a:solidFill>
              </a:rPr>
              <a:t>Bias</a:t>
            </a:r>
            <a:r>
              <a:rPr lang="en-CA" sz="3000" dirty="0" smtClean="0">
                <a:solidFill>
                  <a:schemeClr val="tx1"/>
                </a:solidFill>
              </a:rPr>
              <a:t>: In a one parameter model with </a:t>
            </a:r>
            <a:r>
              <a:rPr lang="en-CA" sz="3000" dirty="0" err="1" smtClean="0">
                <a:solidFill>
                  <a:schemeClr val="tx1"/>
                </a:solidFill>
              </a:rPr>
              <a:t>homogenoeus</a:t>
            </a:r>
            <a:r>
              <a:rPr lang="en-CA" sz="3000" dirty="0" smtClean="0">
                <a:solidFill>
                  <a:schemeClr val="tx1"/>
                </a:solidFill>
              </a:rPr>
              <a:t> errors, the consensus MLE underestimates </a:t>
            </a:r>
            <a:r>
              <a:rPr lang="en-CA" sz="2800" dirty="0" smtClean="0">
                <a:solidFill>
                  <a:schemeClr val="tx1"/>
                </a:solidFill>
                <a:sym typeface="Symbol"/>
              </a:rPr>
              <a:t></a:t>
            </a:r>
            <a:r>
              <a:rPr lang="en-CA" sz="2800" baseline="-25000" dirty="0" smtClean="0">
                <a:solidFill>
                  <a:schemeClr val="tx1"/>
                </a:solidFill>
                <a:sym typeface="Symbol"/>
              </a:rPr>
              <a:t>2 </a:t>
            </a:r>
            <a:r>
              <a:rPr lang="en-CA" sz="3000" dirty="0" smtClean="0">
                <a:solidFill>
                  <a:schemeClr val="tx1"/>
                </a:solidFill>
              </a:rPr>
              <a:t>(by up to 20%)</a:t>
            </a:r>
            <a:endParaRPr lang="en-CA" sz="30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CA" sz="3000" b="1" dirty="0" smtClean="0">
                <a:solidFill>
                  <a:schemeClr val="tx1"/>
                </a:solidFill>
              </a:rPr>
              <a:t>MLE</a:t>
            </a:r>
            <a:r>
              <a:rPr lang="en-CA" sz="3000" dirty="0" smtClean="0">
                <a:solidFill>
                  <a:schemeClr val="tx1"/>
                </a:solidFill>
              </a:rPr>
              <a:t>: The algorithm that maximizes the homogeneous likelihood must use several starting values (more that 1000!)</a:t>
            </a:r>
            <a:endParaRPr lang="en-CA" sz="30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34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6250" y="2276872"/>
            <a:ext cx="83202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conditional mean direction of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is a compromise between y</a:t>
            </a:r>
            <a:r>
              <a:rPr lang="en-US" sz="2800" baseline="-25000" dirty="0" smtClean="0"/>
              <a:t>t-1</a:t>
            </a:r>
            <a:r>
              <a:rPr lang="en-US" sz="2800" dirty="0" smtClean="0"/>
              <a:t>  and x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Under consensus errors with von </a:t>
            </a:r>
            <a:r>
              <a:rPr lang="en-US" sz="2800" dirty="0" err="1" smtClean="0"/>
              <a:t>Mises</a:t>
            </a:r>
            <a:r>
              <a:rPr lang="en-US" sz="2800" dirty="0" smtClean="0"/>
              <a:t> distributions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				</a:t>
            </a:r>
            <a:r>
              <a:rPr lang="en-US" sz="2800" dirty="0" smtClean="0"/>
              <a:t>(</a:t>
            </a:r>
            <a:r>
              <a:rPr lang="en-US" sz="2800" dirty="0" err="1" smtClean="0"/>
              <a:t>Mardia</a:t>
            </a:r>
            <a:r>
              <a:rPr lang="en-US" sz="2800" dirty="0" smtClean="0"/>
              <a:t> et al, 2007)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/>
              <a:t>Stationary distribution unknown for homogeneous errors.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920880" cy="1090870"/>
          </a:xfrm>
        </p:spPr>
        <p:txBody>
          <a:bodyPr>
            <a:normAutofit/>
          </a:bodyPr>
          <a:lstStyle/>
          <a:p>
            <a:r>
              <a:rPr lang="en-CA" dirty="0" smtClean="0"/>
              <a:t>A time series model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4988" name="Object 1"/>
          <p:cNvGraphicFramePr>
            <a:graphicFrameLocks noChangeAspect="1"/>
          </p:cNvGraphicFramePr>
          <p:nvPr/>
        </p:nvGraphicFramePr>
        <p:xfrm>
          <a:off x="741363" y="3370263"/>
          <a:ext cx="7531100" cy="393700"/>
        </p:xfrm>
        <a:graphic>
          <a:graphicData uri="http://schemas.openxmlformats.org/presentationml/2006/ole">
            <p:oleObj spid="_x0000_s34988" name="Equation" r:id="rId4" imgW="7530840" imgH="393480" progId="Equation.DSMT4">
              <p:embed/>
            </p:oleObj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611560" y="4509120"/>
          <a:ext cx="4203700" cy="381000"/>
        </p:xfrm>
        <a:graphic>
          <a:graphicData uri="http://schemas.openxmlformats.org/presentationml/2006/ole">
            <p:oleObj spid="_x0000_s34989" name="Equation" r:id="rId5" imgW="4203360" imgH="3808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9258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6250" y="2276872"/>
            <a:ext cx="83202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a “Biased Correlated Random Walk” in Ecology: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y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= direction of animal movement at time t</a:t>
            </a:r>
          </a:p>
          <a:p>
            <a:r>
              <a:rPr lang="en-US" sz="2800" dirty="0" smtClean="0"/>
              <a:t>x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=x</a:t>
            </a:r>
            <a:r>
              <a:rPr lang="en-US" sz="2800" baseline="-25000" dirty="0" smtClean="0"/>
              <a:t>0t</a:t>
            </a:r>
            <a:r>
              <a:rPr lang="en-US" sz="2800" dirty="0" smtClean="0"/>
              <a:t>= direction of a target to which an animal might be attracted (“Directional Bias”)</a:t>
            </a:r>
          </a:p>
          <a:p>
            <a:endParaRPr lang="en-US" sz="2800" dirty="0" smtClean="0"/>
          </a:p>
          <a:p>
            <a:r>
              <a:rPr lang="en-US" sz="2800" dirty="0" smtClean="0"/>
              <a:t>The estimation of </a:t>
            </a:r>
            <a:r>
              <a:rPr lang="en-US" sz="2800" dirty="0" smtClean="0">
                <a:sym typeface="Symbol"/>
              </a:rPr>
              <a:t>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relies on the </a:t>
            </a:r>
            <a:r>
              <a:rPr lang="en-US" sz="2800" dirty="0" smtClean="0">
                <a:sym typeface="Symbol"/>
              </a:rPr>
              <a:t>methods </a:t>
            </a:r>
            <a:r>
              <a:rPr lang="en-US" sz="2800" dirty="0" smtClean="0">
                <a:sym typeface="Symbol"/>
              </a:rPr>
              <a:t>presented earlier.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258010"/>
            <a:ext cx="7920880" cy="1090870"/>
          </a:xfrm>
        </p:spPr>
        <p:txBody>
          <a:bodyPr>
            <a:normAutofit/>
          </a:bodyPr>
          <a:lstStyle/>
          <a:p>
            <a:r>
              <a:rPr lang="en-CA" dirty="0" smtClean="0"/>
              <a:t>A time series model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58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6250" y="2276872"/>
            <a:ext cx="83202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 = direction of displacement</a:t>
            </a:r>
          </a:p>
          <a:p>
            <a:r>
              <a:rPr lang="en-US" sz="2800" dirty="0" smtClean="0"/>
              <a:t>x = distance traveled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Presnell</a:t>
            </a:r>
            <a:r>
              <a:rPr lang="en-US" sz="2800" dirty="0" smtClean="0"/>
              <a:t> et al. (1998</a:t>
            </a:r>
            <a:r>
              <a:rPr lang="en-US" sz="2800" dirty="0" smtClean="0"/>
              <a:t>): projected normal errors</a:t>
            </a:r>
            <a:endParaRPr lang="en-US" sz="2800" dirty="0" smtClean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258010"/>
            <a:ext cx="7920880" cy="1090870"/>
          </a:xfrm>
        </p:spPr>
        <p:txBody>
          <a:bodyPr>
            <a:normAutofit/>
          </a:bodyPr>
          <a:lstStyle/>
          <a:p>
            <a:r>
              <a:rPr lang="en-CA" dirty="0" smtClean="0"/>
              <a:t>Example 1: Periwinkle data</a:t>
            </a:r>
            <a:endParaRPr lang="en-CA" dirty="0" smtClean="0"/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4221088"/>
            <a:ext cx="832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Presnell</a:t>
            </a:r>
            <a:r>
              <a:rPr lang="en-US" sz="2800" dirty="0" smtClean="0"/>
              <a:t> et al fit			Consensus fit</a:t>
            </a:r>
          </a:p>
        </p:txBody>
      </p:sp>
      <p:graphicFrame>
        <p:nvGraphicFramePr>
          <p:cNvPr id="177154" name="Object 2"/>
          <p:cNvGraphicFramePr>
            <a:graphicFrameLocks noChangeAspect="1"/>
          </p:cNvGraphicFramePr>
          <p:nvPr/>
        </p:nvGraphicFramePr>
        <p:xfrm>
          <a:off x="611560" y="4860578"/>
          <a:ext cx="3671888" cy="728662"/>
        </p:xfrm>
        <a:graphic>
          <a:graphicData uri="http://schemas.openxmlformats.org/presentationml/2006/ole">
            <p:oleObj spid="_x0000_s177154" name="Equation" r:id="rId4" imgW="4012920" imgH="799920" progId="Equation.DSMT4">
              <p:embed/>
            </p:oleObj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019675" y="4869160"/>
          <a:ext cx="3787775" cy="728662"/>
        </p:xfrm>
        <a:graphic>
          <a:graphicData uri="http://schemas.openxmlformats.org/presentationml/2006/ole">
            <p:oleObj spid="_x0000_s177155" name="Equation" r:id="rId5" imgW="4140000" imgH="799920" progId="Equation.DSMT4">
              <p:embed/>
            </p:oleObj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539552" y="5733256"/>
            <a:ext cx="832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Homogeneous fit: Numerical problems  </a:t>
            </a:r>
          </a:p>
        </p:txBody>
      </p:sp>
    </p:spTree>
    <p:extLst>
      <p:ext uri="{BB962C8B-B14F-4D97-AF65-F5344CB8AC3E}">
        <p14:creationId xmlns:p14="http://schemas.microsoft.com/office/powerpoint/2010/main" xmlns="" val="199258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258010"/>
            <a:ext cx="7920880" cy="1090870"/>
          </a:xfrm>
        </p:spPr>
        <p:txBody>
          <a:bodyPr>
            <a:normAutofit/>
          </a:bodyPr>
          <a:lstStyle/>
          <a:p>
            <a:r>
              <a:rPr lang="en-CA" dirty="0" smtClean="0"/>
              <a:t>Example 1: Periwinkle data</a:t>
            </a:r>
            <a:endParaRPr lang="en-CA" dirty="0" smtClean="0"/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 descr="ConsensusVSPresne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348880"/>
            <a:ext cx="6149340" cy="41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258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6250" y="1988840"/>
            <a:ext cx="83202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y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track orientation for pixel </a:t>
            </a:r>
            <a:r>
              <a:rPr lang="en-US" sz="2800" dirty="0" err="1" smtClean="0"/>
              <a:t>i</a:t>
            </a:r>
            <a:endParaRPr lang="en-US" sz="2800" dirty="0" smtClean="0"/>
          </a:p>
          <a:p>
            <a:r>
              <a:rPr lang="en-US" sz="2800" dirty="0" smtClean="0"/>
              <a:t>x</a:t>
            </a:r>
            <a:r>
              <a:rPr lang="en-US" sz="2800" baseline="-25000" dirty="0" smtClean="0"/>
              <a:t>1i</a:t>
            </a:r>
            <a:r>
              <a:rPr lang="en-US" sz="2800" dirty="0" smtClean="0"/>
              <a:t> </a:t>
            </a:r>
            <a:r>
              <a:rPr lang="en-US" sz="2800" dirty="0" smtClean="0"/>
              <a:t>= track orientation for pixel </a:t>
            </a:r>
            <a:r>
              <a:rPr lang="en-US" sz="2800" dirty="0" smtClean="0"/>
              <a:t>i-1</a:t>
            </a:r>
          </a:p>
          <a:p>
            <a:r>
              <a:rPr lang="en-US" sz="2800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smtClean="0"/>
              <a:t>= </a:t>
            </a:r>
            <a:r>
              <a:rPr lang="en-US" sz="2800" dirty="0" smtClean="0"/>
              <a:t>angle for next meadow</a:t>
            </a:r>
          </a:p>
          <a:p>
            <a:r>
              <a:rPr lang="en-US" sz="2800" dirty="0" smtClean="0"/>
              <a:t>z</a:t>
            </a:r>
            <a:r>
              <a:rPr lang="en-US" sz="2800" baseline="-25000" dirty="0" smtClean="0"/>
              <a:t>2i</a:t>
            </a:r>
            <a:r>
              <a:rPr lang="en-US" sz="2800" dirty="0" smtClean="0"/>
              <a:t> </a:t>
            </a:r>
            <a:r>
              <a:rPr lang="en-US" sz="2800" dirty="0" smtClean="0"/>
              <a:t>= </a:t>
            </a:r>
            <a:r>
              <a:rPr lang="en-US" sz="2800" dirty="0" smtClean="0"/>
              <a:t>log(distance to next meadow)</a:t>
            </a:r>
          </a:p>
          <a:p>
            <a:r>
              <a:rPr lang="en-US" sz="2800" dirty="0" smtClean="0"/>
              <a:t>x</a:t>
            </a:r>
            <a:r>
              <a:rPr lang="en-US" sz="2800" baseline="-25000" dirty="0" smtClean="0"/>
              <a:t>3i</a:t>
            </a:r>
            <a:r>
              <a:rPr lang="en-US" sz="2800" dirty="0" smtClean="0"/>
              <a:t> </a:t>
            </a:r>
            <a:r>
              <a:rPr lang="en-US" sz="2800" dirty="0" smtClean="0"/>
              <a:t>= </a:t>
            </a:r>
            <a:r>
              <a:rPr lang="en-US" sz="2800" dirty="0" smtClean="0"/>
              <a:t>angle for next canopy gap</a:t>
            </a:r>
          </a:p>
          <a:p>
            <a:r>
              <a:rPr lang="en-US" sz="2800" dirty="0" smtClean="0"/>
              <a:t>z</a:t>
            </a:r>
            <a:r>
              <a:rPr lang="en-US" sz="2800" baseline="-25000" dirty="0" smtClean="0"/>
              <a:t>3i</a:t>
            </a:r>
            <a:r>
              <a:rPr lang="en-US" sz="2800" dirty="0" smtClean="0"/>
              <a:t> </a:t>
            </a:r>
            <a:r>
              <a:rPr lang="en-US" sz="2800" dirty="0" smtClean="0"/>
              <a:t>= </a:t>
            </a:r>
            <a:r>
              <a:rPr lang="en-US" sz="2800" dirty="0" smtClean="0"/>
              <a:t>log(distance </a:t>
            </a:r>
            <a:r>
              <a:rPr lang="en-US" sz="2800" dirty="0" smtClean="0"/>
              <a:t>to next </a:t>
            </a:r>
            <a:r>
              <a:rPr lang="en-US" sz="2800" dirty="0" smtClean="0"/>
              <a:t>canopy gap)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920880" cy="109087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Example 2: </a:t>
            </a:r>
            <a:r>
              <a:rPr lang="en-CA" dirty="0" err="1" smtClean="0"/>
              <a:t>Dancose</a:t>
            </a:r>
            <a:r>
              <a:rPr lang="en-CA" dirty="0" smtClean="0"/>
              <a:t> (2011) </a:t>
            </a:r>
            <a:r>
              <a:rPr lang="en-CA" dirty="0" smtClean="0"/>
              <a:t>digitized </a:t>
            </a:r>
            <a:r>
              <a:rPr lang="en-CA" dirty="0" smtClean="0"/>
              <a:t>bison track data</a:t>
            </a:r>
            <a:endParaRPr lang="en-CA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7154" name="Object 2"/>
          <p:cNvGraphicFramePr>
            <a:graphicFrameLocks noChangeAspect="1"/>
          </p:cNvGraphicFramePr>
          <p:nvPr/>
        </p:nvGraphicFramePr>
        <p:xfrm>
          <a:off x="3394075" y="5516563"/>
          <a:ext cx="4392613" cy="311150"/>
        </p:xfrm>
        <a:graphic>
          <a:graphicData uri="http://schemas.openxmlformats.org/presentationml/2006/ole">
            <p:oleObj spid="_x0000_s179202" name="Equation" r:id="rId3" imgW="4800600" imgH="342720" progId="Equation.DSMT4">
              <p:embed/>
            </p:oleObj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95536" y="4653136"/>
            <a:ext cx="8320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K=218 trails for 5600 pixels</a:t>
            </a:r>
          </a:p>
          <a:p>
            <a:r>
              <a:rPr lang="en-US" sz="2800" dirty="0" smtClean="0"/>
              <a:t>Model considered</a:t>
            </a: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060848"/>
            <a:ext cx="2777356" cy="27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258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2492896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	</a:t>
            </a:r>
            <a:r>
              <a:rPr lang="en-CA" sz="2800" dirty="0" err="1" smtClean="0"/>
              <a:t>estim</a:t>
            </a:r>
            <a:r>
              <a:rPr lang="en-CA" sz="2800" dirty="0" smtClean="0"/>
              <a:t>.	      	</a:t>
            </a:r>
            <a:r>
              <a:rPr lang="en-CA" sz="2800" dirty="0" err="1" smtClean="0"/>
              <a:t>s.e</a:t>
            </a:r>
            <a:r>
              <a:rPr lang="en-CA" sz="2800" dirty="0" smtClean="0"/>
              <a:t>.(R) 	</a:t>
            </a:r>
            <a:r>
              <a:rPr lang="en-CA" sz="2800" dirty="0" err="1" smtClean="0"/>
              <a:t>s.e</a:t>
            </a:r>
            <a:r>
              <a:rPr lang="en-CA" sz="2800" dirty="0" smtClean="0"/>
              <a:t>.(FI) </a:t>
            </a:r>
            <a:endParaRPr lang="fr-CA" sz="2800" dirty="0" smtClean="0"/>
          </a:p>
          <a:p>
            <a:r>
              <a:rPr lang="en-CA" sz="2800" dirty="0" smtClean="0"/>
              <a:t>beta2   </a:t>
            </a:r>
            <a:r>
              <a:rPr lang="en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1.06</a:t>
            </a:r>
            <a:r>
              <a:rPr lang="en-CA" sz="2800" dirty="0" smtClean="0"/>
              <a:t>  	0.10  		0.05		S</a:t>
            </a:r>
            <a:endParaRPr lang="fr-CA" sz="2800" dirty="0" smtClean="0"/>
          </a:p>
          <a:p>
            <a:r>
              <a:rPr lang="fr-CA" sz="2800" dirty="0" smtClean="0"/>
              <a:t>beta3   </a:t>
            </a:r>
            <a:r>
              <a:rPr lang="fr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0.07 </a:t>
            </a:r>
            <a:r>
              <a:rPr lang="fr-CA" sz="2800" dirty="0" smtClean="0"/>
              <a:t> 	0.03  		0.03		S</a:t>
            </a:r>
            <a:endParaRPr lang="fr-CA" sz="2800" dirty="0" smtClean="0"/>
          </a:p>
          <a:p>
            <a:r>
              <a:rPr lang="fr-CA" sz="2800" dirty="0" smtClean="0"/>
              <a:t>beta4  </a:t>
            </a:r>
            <a:r>
              <a:rPr lang="fr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0.16  </a:t>
            </a:r>
            <a:r>
              <a:rPr lang="fr-CA" sz="2800" dirty="0" smtClean="0"/>
              <a:t>	0.018  	0.009		S</a:t>
            </a:r>
            <a:endParaRPr lang="fr-CA" sz="2800" dirty="0" smtClean="0"/>
          </a:p>
          <a:p>
            <a:r>
              <a:rPr lang="fr-CA" sz="2800" dirty="0" smtClean="0"/>
              <a:t>beta5  </a:t>
            </a:r>
            <a:r>
              <a:rPr lang="fr-CA" sz="2800" dirty="0" smtClean="0"/>
              <a:t>-</a:t>
            </a:r>
            <a:r>
              <a:rPr lang="fr-CA" sz="2800" dirty="0" smtClean="0"/>
              <a:t>0.002 	 0.006 	0.006		NS      </a:t>
            </a:r>
            <a:endParaRPr lang="en-US" sz="2800" dirty="0" smtClean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920880" cy="109087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B</a:t>
            </a:r>
            <a:r>
              <a:rPr lang="en-CA" dirty="0" smtClean="0"/>
              <a:t>ison track data: </a:t>
            </a:r>
            <a:r>
              <a:rPr lang="en-CA" dirty="0" err="1" smtClean="0"/>
              <a:t>homegenous</a:t>
            </a:r>
            <a:r>
              <a:rPr lang="en-CA" dirty="0" smtClean="0"/>
              <a:t> model</a:t>
            </a:r>
            <a:endParaRPr lang="en-CA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7154" name="Object 2"/>
          <p:cNvGraphicFramePr>
            <a:graphicFrameLocks noChangeAspect="1"/>
          </p:cNvGraphicFramePr>
          <p:nvPr/>
        </p:nvGraphicFramePr>
        <p:xfrm>
          <a:off x="1475656" y="1916832"/>
          <a:ext cx="4392613" cy="311150"/>
        </p:xfrm>
        <a:graphic>
          <a:graphicData uri="http://schemas.openxmlformats.org/presentationml/2006/ole">
            <p:oleObj spid="_x0000_s180226" name="Equation" r:id="rId3" imgW="4800600" imgH="342720" progId="Equation.DSMT4">
              <p:embed/>
            </p:oleObj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79513" y="177281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Model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4869160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tracks are “biased” towards target meadows (TM) and canopy gaps.</a:t>
            </a:r>
          </a:p>
          <a:p>
            <a:r>
              <a:rPr lang="en-US" sz="2800" dirty="0" smtClean="0"/>
              <a:t>When approaching a meadow, the </a:t>
            </a:r>
            <a:r>
              <a:rPr lang="en-US" sz="2800" dirty="0" err="1" smtClean="0"/>
              <a:t>bisons</a:t>
            </a:r>
            <a:r>
              <a:rPr lang="en-US" sz="2800" dirty="0" smtClean="0"/>
              <a:t> zoom in.</a:t>
            </a:r>
          </a:p>
          <a:p>
            <a:r>
              <a:rPr lang="en-US" sz="2800" dirty="0" smtClean="0"/>
              <a:t>The weight  of the TM angle is  </a:t>
            </a:r>
            <a:r>
              <a:rPr lang="en-US" sz="2800" dirty="0" smtClean="0">
                <a:sym typeface="Symbol"/>
              </a:rPr>
              <a:t></a:t>
            </a:r>
            <a:r>
              <a:rPr lang="en-US" sz="2800" dirty="0" smtClean="0"/>
              <a:t>1-0.16 log(D)/1.06</a:t>
            </a:r>
            <a:r>
              <a:rPr lang="en-US" sz="2800" dirty="0" smtClean="0">
                <a:sym typeface="Symbol"/>
              </a:rPr>
              <a:t>D</a:t>
            </a:r>
            <a:r>
              <a:rPr lang="en-US" sz="2800" baseline="30000" dirty="0" smtClean="0">
                <a:sym typeface="Symbol"/>
              </a:rPr>
              <a:t>-0.15</a:t>
            </a:r>
            <a:r>
              <a:rPr lang="en-US" sz="2800" dirty="0" smtClean="0">
                <a:sym typeface="Symbol"/>
              </a:rPr>
              <a:t>.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99258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2492896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	</a:t>
            </a:r>
            <a:r>
              <a:rPr lang="en-CA" sz="2800" dirty="0" err="1" smtClean="0"/>
              <a:t>estim</a:t>
            </a:r>
            <a:r>
              <a:rPr lang="en-CA" sz="2800" dirty="0" smtClean="0"/>
              <a:t> Homo	       </a:t>
            </a:r>
            <a:r>
              <a:rPr lang="en-CA" sz="2800" dirty="0" err="1" smtClean="0"/>
              <a:t>estim</a:t>
            </a:r>
            <a:r>
              <a:rPr lang="en-CA" sz="2800" dirty="0" smtClean="0"/>
              <a:t> </a:t>
            </a:r>
            <a:r>
              <a:rPr lang="en-CA" sz="2800" dirty="0" err="1" smtClean="0"/>
              <a:t>Consen</a:t>
            </a:r>
            <a:r>
              <a:rPr lang="en-CA" sz="2800" dirty="0" smtClean="0"/>
              <a:t>		se(FI)</a:t>
            </a:r>
            <a:endParaRPr lang="fr-CA" sz="2800" dirty="0" smtClean="0"/>
          </a:p>
          <a:p>
            <a:r>
              <a:rPr lang="en-CA" sz="2800" dirty="0" smtClean="0"/>
              <a:t>beta2   </a:t>
            </a:r>
            <a:r>
              <a:rPr lang="en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1.06 		      1.24</a:t>
            </a:r>
            <a:r>
              <a:rPr lang="en-CA" sz="2800" dirty="0" smtClean="0"/>
              <a:t>	   		0.05	</a:t>
            </a:r>
            <a:endParaRPr lang="fr-CA" sz="2800" dirty="0" smtClean="0"/>
          </a:p>
          <a:p>
            <a:r>
              <a:rPr lang="fr-CA" sz="2800" dirty="0" smtClean="0"/>
              <a:t>beta3   </a:t>
            </a:r>
            <a:r>
              <a:rPr lang="fr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0.07 </a:t>
            </a:r>
            <a:r>
              <a:rPr lang="fr-CA" sz="2800" dirty="0" smtClean="0"/>
              <a:t>		     </a:t>
            </a:r>
            <a:r>
              <a:rPr lang="fr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0.07</a:t>
            </a:r>
            <a:r>
              <a:rPr lang="fr-CA" sz="2800" dirty="0" smtClean="0"/>
              <a:t>	      	  	0.03	</a:t>
            </a:r>
            <a:endParaRPr lang="fr-CA" sz="2800" dirty="0" smtClean="0"/>
          </a:p>
          <a:p>
            <a:r>
              <a:rPr lang="fr-CA" sz="2800" dirty="0" smtClean="0"/>
              <a:t>beta4  </a:t>
            </a:r>
            <a:r>
              <a:rPr lang="fr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0.16 		     -0.19  </a:t>
            </a:r>
            <a:r>
              <a:rPr lang="fr-CA" sz="2800" dirty="0" smtClean="0"/>
              <a:t>		  	0.009	</a:t>
            </a:r>
            <a:endParaRPr lang="fr-CA" sz="2800" dirty="0" smtClean="0"/>
          </a:p>
          <a:p>
            <a:r>
              <a:rPr lang="fr-CA" sz="2800" dirty="0" smtClean="0"/>
              <a:t>beta5  </a:t>
            </a:r>
            <a:r>
              <a:rPr lang="fr-CA" sz="2800" dirty="0" smtClean="0"/>
              <a:t>-</a:t>
            </a:r>
            <a:r>
              <a:rPr lang="fr-CA" sz="2800" dirty="0" smtClean="0"/>
              <a:t>0.002               -0.003	 	           0.006	</a:t>
            </a:r>
            <a:endParaRPr lang="en-US" sz="2800" dirty="0" smtClean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920880" cy="109087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B</a:t>
            </a:r>
            <a:r>
              <a:rPr lang="en-CA" dirty="0" smtClean="0"/>
              <a:t>ison track data: consensus model</a:t>
            </a:r>
            <a:endParaRPr lang="en-CA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7154" name="Object 2"/>
          <p:cNvGraphicFramePr>
            <a:graphicFrameLocks noChangeAspect="1"/>
          </p:cNvGraphicFramePr>
          <p:nvPr/>
        </p:nvGraphicFramePr>
        <p:xfrm>
          <a:off x="1475656" y="1916832"/>
          <a:ext cx="4392613" cy="311150"/>
        </p:xfrm>
        <a:graphic>
          <a:graphicData uri="http://schemas.openxmlformats.org/presentationml/2006/ole">
            <p:oleObj spid="_x0000_s181250" name="Equation" r:id="rId3" imgW="4800600" imgH="342720" progId="Equation.DSMT4">
              <p:embed/>
            </p:oleObj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79513" y="177281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Model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4869161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two sets of estimates are similar and lead to the same conclusion</a:t>
            </a:r>
            <a:r>
              <a:rPr lang="en-US" sz="2800" dirty="0" smtClean="0">
                <a:sym typeface="Symbol"/>
              </a:rPr>
              <a:t>.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99258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9024" y="1660810"/>
            <a:ext cx="8784976" cy="904094"/>
          </a:xfrm>
        </p:spPr>
        <p:txBody>
          <a:bodyPr>
            <a:normAutofit/>
          </a:bodyPr>
          <a:lstStyle/>
          <a:p>
            <a:r>
              <a:rPr lang="en-CA" dirty="0" smtClean="0"/>
              <a:t>Discussion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6779" y="2492896"/>
            <a:ext cx="796766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Multivariate angular regression applies beyond animal movement: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err="1" smtClean="0"/>
              <a:t>Meteo</a:t>
            </a:r>
            <a:r>
              <a:rPr lang="en-CA" sz="2800" dirty="0" smtClean="0"/>
              <a:t>: ensemble prediction of wind direction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Experimental psychology: real and perceived orientation of features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Geophysics: direction of earthquake ground movement and direction of steepest descent</a:t>
            </a:r>
          </a:p>
          <a:p>
            <a:endParaRPr lang="en-CA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CA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CA" sz="3600" dirty="0" smtClean="0">
                <a:solidFill>
                  <a:schemeClr val="bg2">
                    <a:lumMod val="25000"/>
                  </a:schemeClr>
                </a:solidFill>
              </a:rPr>
              <a:t>Thank you!</a:t>
            </a:r>
            <a:endParaRPr lang="fr-CA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57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9024" y="1660810"/>
            <a:ext cx="8784976" cy="904094"/>
          </a:xfrm>
        </p:spPr>
        <p:txBody>
          <a:bodyPr>
            <a:normAutofit/>
          </a:bodyPr>
          <a:lstStyle/>
          <a:p>
            <a:r>
              <a:rPr lang="en-CA" dirty="0" smtClean="0"/>
              <a:t>References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6779" y="2492896"/>
            <a:ext cx="79676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CA" dirty="0" err="1" smtClean="0">
                <a:solidFill>
                  <a:schemeClr val="bg1">
                    <a:lumMod val="50000"/>
                  </a:schemeClr>
                </a:solidFill>
              </a:rPr>
              <a:t>Dancose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, K., D. Fortin, and X. L. Guo. 2011. Mechanisms of functional connectivity: the case of free-ranging bison in a forest landscape. Ecological Applications </a:t>
            </a:r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:1871-1885.</a:t>
            </a:r>
            <a:endParaRPr lang="fr-CA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Downs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T. D. and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Mardia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K. V. (2002) Circular regression.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Biometrika,89,683-697</a:t>
            </a:r>
            <a:endParaRPr lang="en-CA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Fisher, N.I., Lee A.J. (1992). Regression models for angular responses.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Biometrics,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48,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665-677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Fortin &amp; al (2005) Wolves influence elk movements: behavior shapes a trophic cascade in Yellowstone National Park,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Ecology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86(5), 2005, pp. 1320–1330</a:t>
            </a:r>
            <a:endParaRPr lang="en-CA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CA" dirty="0" err="1" smtClean="0">
                <a:solidFill>
                  <a:schemeClr val="bg1">
                    <a:lumMod val="50000"/>
                  </a:schemeClr>
                </a:solidFill>
              </a:rPr>
              <a:t>Jammalamadaka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, S. R. and </a:t>
            </a:r>
            <a:r>
              <a:rPr lang="en-CA" dirty="0" err="1">
                <a:solidFill>
                  <a:schemeClr val="bg1">
                    <a:lumMod val="50000"/>
                  </a:schemeClr>
                </a:solidFill>
              </a:rPr>
              <a:t>SenGupta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, A. (2001)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Topics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in Circular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Statistics.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World Scientific: </a:t>
            </a:r>
            <a:r>
              <a:rPr lang="en-CA" dirty="0" err="1">
                <a:solidFill>
                  <a:schemeClr val="bg1">
                    <a:lumMod val="50000"/>
                  </a:schemeClr>
                </a:solidFill>
              </a:rPr>
              <a:t>Singapour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    </a:t>
            </a:r>
            <a:endParaRPr lang="en-CA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CA" dirty="0" err="1" smtClean="0">
                <a:solidFill>
                  <a:schemeClr val="bg1">
                    <a:lumMod val="50000"/>
                  </a:schemeClr>
                </a:solidFill>
              </a:rPr>
              <a:t>Mardia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, K.V. and </a:t>
            </a:r>
            <a:r>
              <a:rPr lang="en-CA" dirty="0" err="1">
                <a:solidFill>
                  <a:schemeClr val="bg1">
                    <a:lumMod val="50000"/>
                  </a:schemeClr>
                </a:solidFill>
              </a:rPr>
              <a:t>Jupp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, P.E. (1999)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Directional </a:t>
            </a:r>
            <a:r>
              <a:rPr lang="en-CA" dirty="0" err="1" smtClean="0">
                <a:solidFill>
                  <a:schemeClr val="bg1">
                    <a:lumMod val="50000"/>
                  </a:schemeClr>
                </a:solidFill>
              </a:rPr>
              <a:t>Statistics,John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Wiley, New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York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CA" dirty="0" err="1" smtClean="0">
                <a:solidFill>
                  <a:schemeClr val="bg1">
                    <a:lumMod val="50000"/>
                  </a:schemeClr>
                </a:solidFill>
              </a:rPr>
              <a:t>Presnell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, B., Morrison,  S.P., and </a:t>
            </a:r>
            <a:r>
              <a:rPr lang="en-CA" dirty="0" err="1">
                <a:solidFill>
                  <a:schemeClr val="bg1">
                    <a:lumMod val="50000"/>
                  </a:schemeClr>
                </a:solidFill>
              </a:rPr>
              <a:t>Littell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, R.C.  (1998). Projected multivariate linear models for directional data. JASA. 93(443): 1068-1077 </a:t>
            </a:r>
            <a:endParaRPr lang="en-CA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CA" dirty="0" err="1" smtClean="0">
                <a:solidFill>
                  <a:schemeClr val="bg1">
                    <a:lumMod val="50000"/>
                  </a:schemeClr>
                </a:solidFill>
              </a:rPr>
              <a:t>Rivest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, L.-P. (1997). A decentred predictor for circular-circular regression. </a:t>
            </a:r>
            <a:r>
              <a:rPr lang="en-CA" dirty="0" err="1" smtClean="0">
                <a:solidFill>
                  <a:schemeClr val="bg1">
                    <a:lumMod val="50000"/>
                  </a:schemeClr>
                </a:solidFill>
              </a:rPr>
              <a:t>Biometrika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84, 717-726.</a:t>
            </a:r>
          </a:p>
        </p:txBody>
      </p:sp>
    </p:spTree>
    <p:extLst>
      <p:ext uri="{BB962C8B-B14F-4D97-AF65-F5344CB8AC3E}">
        <p14:creationId xmlns:p14="http://schemas.microsoft.com/office/powerpoint/2010/main" xmlns="" val="152725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en-CA" dirty="0"/>
              <a:t>Animal movement in ecology</a:t>
            </a:r>
            <a:endParaRPr lang="en-CA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395536" y="1908070"/>
            <a:ext cx="5976664" cy="3536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CA" dirty="0" smtClean="0">
                <a:solidFill>
                  <a:srgbClr val="1F497D">
                    <a:lumMod val="50000"/>
                  </a:srgbClr>
                </a:solidFill>
              </a:rPr>
              <a:t>Study the interaction between an animal and its environment using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en-CA" dirty="0" smtClean="0">
                <a:solidFill>
                  <a:srgbClr val="1F497D">
                    <a:lumMod val="50000"/>
                  </a:srgbClr>
                </a:solidFill>
              </a:rPr>
              <a:t>GIS data on land cover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en-CA" dirty="0" smtClean="0">
                <a:solidFill>
                  <a:srgbClr val="1F497D">
                    <a:lumMod val="50000"/>
                  </a:srgbClr>
                </a:solidFill>
              </a:rPr>
              <a:t>GPS data on animal motion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en-CA" dirty="0" smtClean="0">
                <a:solidFill>
                  <a:srgbClr val="1F497D">
                    <a:lumMod val="50000"/>
                  </a:srgbClr>
                </a:solidFill>
              </a:rPr>
              <a:t>Special software (</a:t>
            </a:r>
            <a:r>
              <a:rPr lang="en-CA" dirty="0" err="1" smtClean="0">
                <a:solidFill>
                  <a:srgbClr val="1F497D">
                    <a:lumMod val="50000"/>
                  </a:srgbClr>
                </a:solidFill>
              </a:rPr>
              <a:t>ArGIS</a:t>
            </a:r>
            <a:r>
              <a:rPr lang="en-CA" dirty="0" smtClean="0">
                <a:solidFill>
                  <a:srgbClr val="1F497D">
                    <a:lumMod val="50000"/>
                  </a:srgbClr>
                </a:solidFill>
              </a:rPr>
              <a:t>) is used to merge the data together</a:t>
            </a:r>
          </a:p>
          <a:p>
            <a:pPr algn="l"/>
            <a:endParaRPr lang="en-CA" sz="4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CA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0177"/>
            <a:ext cx="1823070" cy="249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236933" cy="171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57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2400" y="4609550"/>
            <a:ext cx="2476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986361" y="2098975"/>
            <a:ext cx="6087535" cy="2006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5500" dirty="0" smtClean="0">
                <a:solidFill>
                  <a:srgbClr val="1F497D">
                    <a:lumMod val="50000"/>
                  </a:srgbClr>
                </a:solidFill>
              </a:rPr>
              <a:t>Dependent variable: </a:t>
            </a:r>
            <a:r>
              <a:rPr lang="en-CA" sz="5500" dirty="0" err="1" smtClean="0">
                <a:solidFill>
                  <a:srgbClr val="1F497D">
                    <a:lumMod val="50000"/>
                  </a:srgbClr>
                </a:solidFill>
              </a:rPr>
              <a:t>y</a:t>
            </a:r>
            <a:r>
              <a:rPr lang="en-CA" sz="5500" baseline="-25000" dirty="0" err="1" smtClean="0">
                <a:solidFill>
                  <a:srgbClr val="1F497D">
                    <a:lumMod val="50000"/>
                  </a:srgbClr>
                </a:solidFill>
              </a:rPr>
              <a:t>t</a:t>
            </a:r>
            <a:r>
              <a:rPr lang="en-CA" sz="5500" dirty="0" smtClean="0">
                <a:solidFill>
                  <a:srgbClr val="1F497D">
                    <a:lumMod val="50000"/>
                  </a:srgbClr>
                </a:solidFill>
              </a:rPr>
              <a:t> motion angle at time t.</a:t>
            </a:r>
          </a:p>
          <a:p>
            <a:pPr algn="l"/>
            <a:r>
              <a:rPr lang="en-CA" sz="5500" dirty="0" smtClean="0">
                <a:solidFill>
                  <a:srgbClr val="1F497D">
                    <a:lumMod val="50000"/>
                  </a:srgbClr>
                </a:solidFill>
                <a:sym typeface="Symbol"/>
              </a:rPr>
              <a:t>Predicted value: (y|</a:t>
            </a:r>
            <a:r>
              <a:rPr lang="en-CA" sz="5500" dirty="0">
                <a:solidFill>
                  <a:srgbClr val="1F497D">
                    <a:lumMod val="50000"/>
                  </a:srgbClr>
                </a:solidFill>
              </a:rPr>
              <a:t> x</a:t>
            </a:r>
            <a:r>
              <a:rPr lang="en-CA" sz="5500" baseline="-25000" dirty="0">
                <a:solidFill>
                  <a:srgbClr val="1F497D">
                    <a:lumMod val="50000"/>
                  </a:srgbClr>
                </a:solidFill>
              </a:rPr>
              <a:t>1t , </a:t>
            </a:r>
            <a:r>
              <a:rPr lang="en-CA" sz="5500" dirty="0" smtClean="0">
                <a:solidFill>
                  <a:srgbClr val="1F497D">
                    <a:lumMod val="50000"/>
                  </a:srgbClr>
                </a:solidFill>
              </a:rPr>
              <a:t>…) a compromise between several targets</a:t>
            </a:r>
            <a:endParaRPr lang="en-CA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963" y="5810282"/>
            <a:ext cx="447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4026" y="4370556"/>
            <a:ext cx="113469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470" y="4396958"/>
            <a:ext cx="447675" cy="76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Ellipse 31"/>
          <p:cNvSpPr/>
          <p:nvPr/>
        </p:nvSpPr>
        <p:spPr>
          <a:xfrm>
            <a:off x="6091479" y="425758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1446963" y="258535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44915" y="5817138"/>
            <a:ext cx="48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</a:rPr>
              <a:t>P</a:t>
            </a:r>
            <a:r>
              <a:rPr lang="en-CA" baseline="-25000" dirty="0" smtClean="0">
                <a:solidFill>
                  <a:prstClr val="black"/>
                </a:solidFill>
              </a:rPr>
              <a:t>t-1</a:t>
            </a:r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097920" y="2056698"/>
            <a:ext cx="186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</a:rPr>
              <a:t>Target 1: meadow</a:t>
            </a:r>
            <a:endParaRPr lang="fr-CA" dirty="0">
              <a:solidFill>
                <a:prstClr val="black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294835" y="5009026"/>
            <a:ext cx="612068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2658185" y="5236718"/>
            <a:ext cx="35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>
                <a:solidFill>
                  <a:prstClr val="black"/>
                </a:solidFill>
              </a:rPr>
              <a:t>P</a:t>
            </a:r>
            <a:r>
              <a:rPr lang="en-CA" baseline="-25000" dirty="0" err="1" smtClean="0">
                <a:solidFill>
                  <a:prstClr val="black"/>
                </a:solidFill>
              </a:rPr>
              <a:t>t</a:t>
            </a:r>
            <a:endParaRPr lang="fr-CA" dirty="0">
              <a:solidFill>
                <a:prstClr val="black"/>
              </a:solidFill>
            </a:endParaRPr>
          </a:p>
        </p:txBody>
      </p:sp>
      <p:cxnSp>
        <p:nvCxnSpPr>
          <p:cNvPr id="38" name="Connecteur droit avec flèche 37"/>
          <p:cNvCxnSpPr>
            <a:endCxn id="56" idx="3"/>
          </p:cNvCxnSpPr>
          <p:nvPr/>
        </p:nvCxnSpPr>
        <p:spPr>
          <a:xfrm flipV="1">
            <a:off x="1014915" y="5078960"/>
            <a:ext cx="1579808" cy="12455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757200" y="5860586"/>
            <a:ext cx="69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</a:rPr>
              <a:t>y</a:t>
            </a:r>
            <a:r>
              <a:rPr lang="en-CA" baseline="-25000" dirty="0" smtClean="0">
                <a:solidFill>
                  <a:prstClr val="black"/>
                </a:solidFill>
              </a:rPr>
              <a:t>t-1</a:t>
            </a:r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876256" y="4276736"/>
            <a:ext cx="214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</a:rPr>
              <a:t>Target 2: Canopy gap</a:t>
            </a:r>
            <a:endParaRPr lang="fr-CA" dirty="0">
              <a:solidFill>
                <a:prstClr val="black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H="1" flipV="1">
            <a:off x="1634028" y="2801382"/>
            <a:ext cx="1024157" cy="220764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endCxn id="32" idx="2"/>
          </p:cNvCxnSpPr>
          <p:nvPr/>
        </p:nvCxnSpPr>
        <p:spPr>
          <a:xfrm flipV="1">
            <a:off x="2550173" y="4365600"/>
            <a:ext cx="3541306" cy="61206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5088368" y="4624269"/>
            <a:ext cx="69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prstClr val="black"/>
                </a:solidFill>
              </a:rPr>
              <a:t>x</a:t>
            </a:r>
            <a:r>
              <a:rPr lang="en-CA" baseline="-25000" dirty="0" smtClean="0">
                <a:solidFill>
                  <a:prstClr val="black"/>
                </a:solidFill>
              </a:rPr>
              <a:t>2t</a:t>
            </a:r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707527" y="4147797"/>
            <a:ext cx="69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</a:rPr>
              <a:t>x</a:t>
            </a:r>
            <a:r>
              <a:rPr lang="en-CA" baseline="-25000" dirty="0" smtClean="0">
                <a:solidFill>
                  <a:prstClr val="black"/>
                </a:solidFill>
              </a:rPr>
              <a:t>1t</a:t>
            </a:r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211960" y="4148137"/>
            <a:ext cx="51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P</a:t>
            </a:r>
            <a:r>
              <a:rPr lang="en-CA" baseline="-25000" dirty="0" smtClean="0">
                <a:solidFill>
                  <a:srgbClr val="FF0000"/>
                </a:solidFill>
              </a:rPr>
              <a:t>t+1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3878709" y="4713440"/>
            <a:ext cx="69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rgbClr val="FF0000"/>
                </a:solidFill>
              </a:rPr>
              <a:t>y</a:t>
            </a:r>
            <a:r>
              <a:rPr lang="en-CA" baseline="-25000" dirty="0" err="1" smtClean="0">
                <a:solidFill>
                  <a:srgbClr val="FF0000"/>
                </a:solidFill>
              </a:rPr>
              <a:t>t</a:t>
            </a:r>
            <a:endParaRPr lang="fr-CA" dirty="0">
              <a:solidFill>
                <a:srgbClr val="FF0000"/>
              </a:solidFill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 flipV="1">
            <a:off x="2620867" y="4504970"/>
            <a:ext cx="1341859" cy="504056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175720" y="6324459"/>
            <a:ext cx="612068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/>
          <p:cNvSpPr/>
          <p:nvPr/>
        </p:nvSpPr>
        <p:spPr>
          <a:xfrm>
            <a:off x="917869" y="6224785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2563087" y="489457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3957705" y="4393526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4999" y="4092993"/>
            <a:ext cx="775868" cy="7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3428" y="4539894"/>
            <a:ext cx="1065380" cy="77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819" y="2426030"/>
            <a:ext cx="902708" cy="67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itre 1"/>
          <p:cNvSpPr txBox="1">
            <a:spLocks/>
          </p:cNvSpPr>
          <p:nvPr/>
        </p:nvSpPr>
        <p:spPr>
          <a:xfrm>
            <a:off x="827584" y="764704"/>
            <a:ext cx="67687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Animal movement in ecology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21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1 0.05325 L 0.17708 -0.0578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2" grpId="0" animBg="1"/>
      <p:bldP spid="33" grpId="0" animBg="1"/>
      <p:bldP spid="35" grpId="0"/>
      <p:bldP spid="40" grpId="0"/>
      <p:bldP spid="43" grpId="0"/>
      <p:bldP spid="44" grpId="0"/>
      <p:bldP spid="51" grpId="0"/>
      <p:bldP spid="53" grpId="0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6716" y="1052736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Animal movement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323528" y="1988840"/>
            <a:ext cx="8712968" cy="2006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800" dirty="0" smtClean="0">
                <a:solidFill>
                  <a:srgbClr val="1F497D">
                    <a:lumMod val="50000"/>
                  </a:srgbClr>
                </a:solidFill>
              </a:rPr>
              <a:t>Ecologists are uneasy about combining </a:t>
            </a:r>
            <a:r>
              <a:rPr lang="en-CA" sz="2800" dirty="0" smtClean="0">
                <a:solidFill>
                  <a:srgbClr val="1F497D">
                    <a:lumMod val="50000"/>
                  </a:srgbClr>
                </a:solidFill>
              </a:rPr>
              <a:t>targets’ directions.  </a:t>
            </a:r>
            <a:endParaRPr lang="en-CA" sz="2800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l"/>
            <a:endParaRPr lang="en-CA" sz="2800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l"/>
            <a:r>
              <a:rPr lang="en-CA" sz="2800" dirty="0" smtClean="0">
                <a:solidFill>
                  <a:srgbClr val="1F497D">
                    <a:lumMod val="50000"/>
                  </a:srgbClr>
                </a:solidFill>
              </a:rPr>
              <a:t>McClintock </a:t>
            </a:r>
            <a:r>
              <a:rPr lang="en-CA" sz="2800" dirty="0" smtClean="0">
                <a:solidFill>
                  <a:srgbClr val="1F497D">
                    <a:lumMod val="50000"/>
                  </a:srgbClr>
                </a:solidFill>
              </a:rPr>
              <a:t>et al. (Ecological Monograph 2012) define a compromise </a:t>
            </a:r>
            <a:r>
              <a:rPr lang="en-CA" sz="2800" dirty="0" smtClean="0">
                <a:solidFill>
                  <a:srgbClr val="1F497D">
                    <a:lumMod val="50000"/>
                  </a:srgbClr>
                </a:solidFill>
                <a:sym typeface="Symbol"/>
              </a:rPr>
              <a:t></a:t>
            </a:r>
            <a:r>
              <a:rPr lang="en-CA" sz="2800" baseline="-25000" dirty="0" err="1" smtClean="0">
                <a:solidFill>
                  <a:srgbClr val="1F497D">
                    <a:lumMod val="50000"/>
                  </a:srgbClr>
                </a:solidFill>
                <a:sym typeface="Symbol"/>
              </a:rPr>
              <a:t>z,t</a:t>
            </a:r>
            <a:r>
              <a:rPr lang="en-CA" sz="2800" dirty="0" smtClean="0">
                <a:solidFill>
                  <a:srgbClr val="1F497D">
                    <a:lumMod val="50000"/>
                  </a:srgbClr>
                </a:solidFill>
                <a:sym typeface="Symbol"/>
              </a:rPr>
              <a:t> </a:t>
            </a:r>
            <a:r>
              <a:rPr lang="en-CA" sz="2800" dirty="0" smtClean="0">
                <a:solidFill>
                  <a:srgbClr val="1F497D">
                    <a:lumMod val="50000"/>
                  </a:srgbClr>
                </a:solidFill>
              </a:rPr>
              <a:t>between the angles </a:t>
            </a:r>
            <a:r>
              <a:rPr lang="en-CA" sz="2800" dirty="0" smtClean="0">
                <a:solidFill>
                  <a:srgbClr val="1F497D">
                    <a:lumMod val="50000"/>
                  </a:srgbClr>
                </a:solidFill>
                <a:sym typeface="Symbol"/>
              </a:rPr>
              <a:t></a:t>
            </a:r>
            <a:r>
              <a:rPr lang="en-CA" sz="2800" baseline="-25000" dirty="0" smtClean="0">
                <a:solidFill>
                  <a:srgbClr val="1F497D">
                    <a:lumMod val="50000"/>
                  </a:srgbClr>
                </a:solidFill>
                <a:sym typeface="Symbol"/>
              </a:rPr>
              <a:t>t-1</a:t>
            </a:r>
            <a:r>
              <a:rPr lang="en-CA" sz="2800" dirty="0" smtClean="0">
                <a:solidFill>
                  <a:srgbClr val="1F497D">
                    <a:lumMod val="50000"/>
                  </a:srgbClr>
                </a:solidFill>
                <a:sym typeface="Symbol"/>
              </a:rPr>
              <a:t> and </a:t>
            </a:r>
            <a:r>
              <a:rPr lang="en-CA" sz="2800" baseline="-25000" dirty="0" err="1" smtClean="0">
                <a:solidFill>
                  <a:srgbClr val="1F497D">
                    <a:lumMod val="50000"/>
                  </a:srgbClr>
                </a:solidFill>
                <a:sym typeface="Symbol"/>
              </a:rPr>
              <a:t>z,t</a:t>
            </a:r>
            <a:r>
              <a:rPr lang="en-CA" sz="2800" dirty="0" smtClean="0">
                <a:solidFill>
                  <a:srgbClr val="1F497D">
                    <a:lumMod val="50000"/>
                  </a:srgbClr>
                </a:solidFill>
                <a:sym typeface="Symbol"/>
              </a:rPr>
              <a:t> as</a:t>
            </a:r>
          </a:p>
          <a:p>
            <a:pPr algn="l"/>
            <a:endParaRPr lang="en-CA" sz="2800" dirty="0" smtClean="0">
              <a:solidFill>
                <a:srgbClr val="1F497D">
                  <a:lumMod val="50000"/>
                </a:srgbClr>
              </a:solidFill>
              <a:sym typeface="Symbol"/>
            </a:endParaRPr>
          </a:p>
          <a:p>
            <a:pPr algn="l"/>
            <a:endParaRPr lang="en-CA" sz="2800" dirty="0" smtClean="0">
              <a:solidFill>
                <a:srgbClr val="1F497D">
                  <a:lumMod val="50000"/>
                </a:srgbClr>
              </a:solidFill>
              <a:sym typeface="Symbol"/>
            </a:endParaRPr>
          </a:p>
          <a:p>
            <a:pPr algn="l"/>
            <a:endParaRPr lang="en-CA" sz="2800" dirty="0" smtClean="0">
              <a:solidFill>
                <a:srgbClr val="1F497D">
                  <a:lumMod val="50000"/>
                </a:srgbClr>
              </a:solidFill>
              <a:sym typeface="Symbol"/>
            </a:endParaRPr>
          </a:p>
          <a:p>
            <a:pPr algn="l"/>
            <a:endParaRPr lang="en-CA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07904"/>
            <a:ext cx="3710634" cy="74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Sous-titre 2"/>
          <p:cNvSpPr txBox="1">
            <a:spLocks/>
          </p:cNvSpPr>
          <p:nvPr/>
        </p:nvSpPr>
        <p:spPr>
          <a:xfrm>
            <a:off x="179512" y="4581128"/>
            <a:ext cx="8496944" cy="2006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800" dirty="0" smtClean="0">
                <a:solidFill>
                  <a:srgbClr val="1F497D">
                    <a:lumMod val="50000"/>
                  </a:srgbClr>
                </a:solidFill>
              </a:rPr>
              <a:t>They are not fully satisfied with their definition. They add a word of caution:</a:t>
            </a:r>
          </a:p>
          <a:p>
            <a:pPr algn="l"/>
            <a:endParaRPr lang="en-CA" sz="2800" dirty="0" smtClean="0">
              <a:solidFill>
                <a:srgbClr val="1F497D">
                  <a:lumMod val="50000"/>
                </a:srgbClr>
              </a:solidFill>
              <a:sym typeface="Symbol"/>
            </a:endParaRPr>
          </a:p>
          <a:p>
            <a:pPr algn="l"/>
            <a:r>
              <a:rPr lang="en-CA" sz="2800" dirty="0" smtClean="0">
                <a:solidFill>
                  <a:srgbClr val="1F497D">
                    <a:lumMod val="50000"/>
                  </a:srgbClr>
                </a:solidFill>
                <a:sym typeface="Symbol"/>
              </a:rPr>
              <a:t>without providing details.</a:t>
            </a:r>
          </a:p>
          <a:p>
            <a:pPr algn="l"/>
            <a:endParaRPr lang="en-CA" sz="2800" dirty="0" smtClean="0">
              <a:solidFill>
                <a:srgbClr val="1F497D">
                  <a:lumMod val="50000"/>
                </a:srgbClr>
              </a:solidFill>
              <a:sym typeface="Symbol"/>
            </a:endParaRPr>
          </a:p>
          <a:p>
            <a:pPr algn="l"/>
            <a:endParaRPr lang="en-CA" sz="2800" dirty="0" smtClean="0">
              <a:solidFill>
                <a:srgbClr val="1F497D">
                  <a:lumMod val="50000"/>
                </a:srgbClr>
              </a:solidFill>
              <a:sym typeface="Symbol"/>
            </a:endParaRPr>
          </a:p>
          <a:p>
            <a:pPr algn="l"/>
            <a:endParaRPr lang="en-CA" sz="2800" dirty="0" smtClean="0">
              <a:solidFill>
                <a:srgbClr val="1F497D">
                  <a:lumMod val="50000"/>
                </a:srgbClr>
              </a:solidFill>
              <a:sym typeface="Symbol"/>
            </a:endParaRPr>
          </a:p>
          <a:p>
            <a:pPr algn="l"/>
            <a:endParaRPr lang="en-CA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1547664" y="5445224"/>
            <a:ext cx="6193754" cy="576064"/>
            <a:chOff x="971600" y="5373216"/>
            <a:chExt cx="6193754" cy="576064"/>
          </a:xfrm>
        </p:grpSpPr>
        <p:pic>
          <p:nvPicPr>
            <p:cNvPr id="1075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5373216"/>
              <a:ext cx="619375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46"/>
            <p:cNvSpPr/>
            <p:nvPr/>
          </p:nvSpPr>
          <p:spPr>
            <a:xfrm>
              <a:off x="971600" y="5373216"/>
              <a:ext cx="460851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54" name="Connecteur droit avec flèche 53"/>
          <p:cNvCxnSpPr/>
          <p:nvPr/>
        </p:nvCxnSpPr>
        <p:spPr>
          <a:xfrm>
            <a:off x="5940152" y="4221088"/>
            <a:ext cx="72008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6660232" y="3933056"/>
            <a:ext cx="155305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Not right for a</a:t>
            </a:r>
          </a:p>
          <a:p>
            <a:r>
              <a:rPr lang="en-CA" dirty="0" smtClean="0"/>
              <a:t>non integer </a:t>
            </a:r>
            <a:r>
              <a:rPr lang="en-CA" dirty="0" smtClean="0">
                <a:sym typeface="Symbol"/>
              </a:rPr>
              <a:t></a:t>
            </a:r>
            <a:r>
              <a:rPr lang="en-CA" baseline="-25000" dirty="0" smtClean="0">
                <a:sym typeface="Symbol"/>
              </a:rPr>
              <a:t>z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26821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848872" cy="13160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 general circular regression model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6</a:t>
            </a:fld>
            <a:endParaRPr lang="fr-CA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755576" y="2564904"/>
            <a:ext cx="7632848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800" dirty="0" smtClean="0">
                <a:solidFill>
                  <a:schemeClr val="tx1"/>
                </a:solidFill>
              </a:rPr>
              <a:t>Let (x</a:t>
            </a:r>
            <a:r>
              <a:rPr lang="en-CA" sz="2800" baseline="-25000" dirty="0" smtClean="0">
                <a:solidFill>
                  <a:schemeClr val="tx1"/>
                </a:solidFill>
              </a:rPr>
              <a:t>1</a:t>
            </a:r>
            <a:r>
              <a:rPr lang="en-CA" sz="2800" dirty="0" smtClean="0">
                <a:solidFill>
                  <a:schemeClr val="tx1"/>
                </a:solidFill>
              </a:rPr>
              <a:t>, z</a:t>
            </a:r>
            <a:r>
              <a:rPr lang="en-CA" sz="2800" baseline="-25000" dirty="0" smtClean="0">
                <a:solidFill>
                  <a:schemeClr val="tx1"/>
                </a:solidFill>
              </a:rPr>
              <a:t>1</a:t>
            </a:r>
            <a:r>
              <a:rPr lang="en-CA" sz="2800" dirty="0" smtClean="0">
                <a:solidFill>
                  <a:schemeClr val="tx1"/>
                </a:solidFill>
              </a:rPr>
              <a:t>),..., (</a:t>
            </a:r>
            <a:r>
              <a:rPr lang="en-CA" sz="2800" dirty="0" err="1" smtClean="0">
                <a:solidFill>
                  <a:schemeClr val="tx1"/>
                </a:solidFill>
              </a:rPr>
              <a:t>x</a:t>
            </a:r>
            <a:r>
              <a:rPr lang="en-CA" sz="2800" baseline="-25000" dirty="0" err="1" smtClean="0">
                <a:solidFill>
                  <a:schemeClr val="tx1"/>
                </a:solidFill>
              </a:rPr>
              <a:t>p</a:t>
            </a:r>
            <a:r>
              <a:rPr lang="en-CA" sz="2800" dirty="0" smtClean="0">
                <a:solidFill>
                  <a:schemeClr val="tx1"/>
                </a:solidFill>
              </a:rPr>
              <a:t>, </a:t>
            </a:r>
            <a:r>
              <a:rPr lang="en-CA" sz="2800" dirty="0" err="1" smtClean="0">
                <a:solidFill>
                  <a:schemeClr val="tx1"/>
                </a:solidFill>
              </a:rPr>
              <a:t>z</a:t>
            </a:r>
            <a:r>
              <a:rPr lang="en-CA" sz="2800" baseline="-25000" dirty="0" err="1" smtClean="0">
                <a:solidFill>
                  <a:schemeClr val="tx1"/>
                </a:solidFill>
              </a:rPr>
              <a:t>p</a:t>
            </a:r>
            <a:r>
              <a:rPr lang="en-CA" sz="2800" dirty="0" smtClean="0">
                <a:solidFill>
                  <a:schemeClr val="tx1"/>
                </a:solidFill>
              </a:rPr>
              <a:t>) be explanatory variables measured on each unit where x is an angle and z is a positive linear variable. </a:t>
            </a:r>
          </a:p>
          <a:p>
            <a:pPr algn="l"/>
            <a:r>
              <a:rPr lang="en-CA" sz="2800" dirty="0" smtClean="0">
                <a:solidFill>
                  <a:schemeClr val="tx1"/>
                </a:solidFill>
              </a:rPr>
              <a:t>The mean direction of y given (x</a:t>
            </a:r>
            <a:r>
              <a:rPr lang="en-CA" sz="2800" baseline="-25000" dirty="0" smtClean="0">
                <a:solidFill>
                  <a:schemeClr val="tx1"/>
                </a:solidFill>
              </a:rPr>
              <a:t>1</a:t>
            </a:r>
            <a:r>
              <a:rPr lang="en-CA" sz="2800" dirty="0" smtClean="0">
                <a:solidFill>
                  <a:schemeClr val="tx1"/>
                </a:solidFill>
              </a:rPr>
              <a:t>, z</a:t>
            </a:r>
            <a:r>
              <a:rPr lang="en-CA" sz="2800" baseline="-25000" dirty="0" smtClean="0">
                <a:solidFill>
                  <a:schemeClr val="tx1"/>
                </a:solidFill>
              </a:rPr>
              <a:t>1</a:t>
            </a:r>
            <a:r>
              <a:rPr lang="en-CA" sz="2800" dirty="0" smtClean="0">
                <a:solidFill>
                  <a:schemeClr val="tx1"/>
                </a:solidFill>
              </a:rPr>
              <a:t>),..., (</a:t>
            </a:r>
            <a:r>
              <a:rPr lang="en-CA" sz="2800" dirty="0" err="1" smtClean="0">
                <a:solidFill>
                  <a:schemeClr val="tx1"/>
                </a:solidFill>
              </a:rPr>
              <a:t>x</a:t>
            </a:r>
            <a:r>
              <a:rPr lang="en-CA" sz="2800" baseline="-25000" dirty="0" err="1" smtClean="0">
                <a:solidFill>
                  <a:schemeClr val="tx1"/>
                </a:solidFill>
              </a:rPr>
              <a:t>p</a:t>
            </a:r>
            <a:r>
              <a:rPr lang="en-CA" sz="2800" dirty="0" smtClean="0">
                <a:solidFill>
                  <a:schemeClr val="tx1"/>
                </a:solidFill>
              </a:rPr>
              <a:t>, </a:t>
            </a:r>
            <a:r>
              <a:rPr lang="en-CA" sz="2800" dirty="0" err="1" smtClean="0">
                <a:solidFill>
                  <a:schemeClr val="tx1"/>
                </a:solidFill>
              </a:rPr>
              <a:t>z</a:t>
            </a:r>
            <a:r>
              <a:rPr lang="en-CA" sz="2800" baseline="-25000" dirty="0" err="1" smtClean="0">
                <a:solidFill>
                  <a:schemeClr val="tx1"/>
                </a:solidFill>
              </a:rPr>
              <a:t>p</a:t>
            </a:r>
            <a:r>
              <a:rPr lang="en-CA" sz="2800" dirty="0" smtClean="0">
                <a:solidFill>
                  <a:schemeClr val="tx1"/>
                </a:solidFill>
              </a:rPr>
              <a:t>), </a:t>
            </a:r>
            <a:r>
              <a:rPr lang="en-CA" sz="2800" dirty="0" smtClean="0">
                <a:solidFill>
                  <a:schemeClr val="tx1"/>
                </a:solidFill>
                <a:sym typeface="Symbol"/>
              </a:rPr>
              <a:t>(</a:t>
            </a:r>
            <a:r>
              <a:rPr lang="en-CA" sz="2800" dirty="0" err="1" smtClean="0">
                <a:solidFill>
                  <a:schemeClr val="tx1"/>
                </a:solidFill>
                <a:sym typeface="Symbol"/>
              </a:rPr>
              <a:t>y|</a:t>
            </a:r>
            <a:r>
              <a:rPr lang="en-CA" sz="2800" dirty="0" err="1" smtClean="0">
                <a:solidFill>
                  <a:schemeClr val="tx1"/>
                </a:solidFill>
              </a:rPr>
              <a:t>x</a:t>
            </a:r>
            <a:r>
              <a:rPr lang="en-CA" sz="2800" dirty="0" smtClean="0">
                <a:solidFill>
                  <a:schemeClr val="tx1"/>
                </a:solidFill>
              </a:rPr>
              <a:t>, z), is the direction of </a:t>
            </a:r>
          </a:p>
          <a:p>
            <a:pPr algn="l"/>
            <a:endParaRPr lang="en-CA" dirty="0" smtClean="0">
              <a:solidFill>
                <a:schemeClr val="tx1"/>
              </a:solidFill>
            </a:endParaRPr>
          </a:p>
          <a:p>
            <a:pPr algn="l"/>
            <a:endParaRPr lang="en-CA" dirty="0" smtClean="0"/>
          </a:p>
          <a:p>
            <a:pPr algn="l"/>
            <a:endParaRPr lang="fr-CA" dirty="0"/>
          </a:p>
        </p:txBody>
      </p:sp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3203848" y="5085184"/>
          <a:ext cx="2044700" cy="850900"/>
        </p:xfrm>
        <a:graphic>
          <a:graphicData uri="http://schemas.openxmlformats.org/presentationml/2006/ole">
            <p:oleObj spid="_x0000_s105473" name="Equation" r:id="rId4" imgW="2044440" imgH="8506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862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6250" y="2542862"/>
            <a:ext cx="86082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Mixture model: Each target is associated to a state. Given state j the conditional model for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i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is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ji</a:t>
            </a:r>
            <a:r>
              <a:rPr lang="en-US" sz="2800" dirty="0" smtClean="0"/>
              <a:t> </a:t>
            </a:r>
            <a:r>
              <a:rPr lang="en-US" sz="2800" dirty="0" smtClean="0"/>
              <a:t>plus some errors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unconditional mean direction of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smtClean="0"/>
              <a:t>is </a:t>
            </a:r>
            <a:r>
              <a:rPr lang="en-US" sz="2800" dirty="0">
                <a:sym typeface="Symbol"/>
              </a:rPr>
              <a:t>(</a:t>
            </a:r>
            <a:r>
              <a:rPr lang="en-US" sz="2800" dirty="0" err="1" smtClean="0"/>
              <a:t>y|x,z</a:t>
            </a:r>
            <a:r>
              <a:rPr lang="en-US" sz="2800" dirty="0" smtClean="0"/>
              <a:t>) with z=1 and </a:t>
            </a:r>
            <a:r>
              <a:rPr lang="en-US" sz="2800" dirty="0" smtClean="0">
                <a:sym typeface="Symbol"/>
              </a:rPr>
              <a:t></a:t>
            </a:r>
            <a:r>
              <a:rPr lang="en-US" sz="2800" baseline="-25000" dirty="0" smtClean="0">
                <a:sym typeface="Symbol"/>
              </a:rPr>
              <a:t>j</a:t>
            </a:r>
            <a:r>
              <a:rPr lang="en-US" sz="2800" dirty="0" smtClean="0">
                <a:sym typeface="Symbol"/>
              </a:rPr>
              <a:t></a:t>
            </a:r>
            <a:r>
              <a:rPr lang="el-GR" sz="2800" dirty="0" smtClean="0">
                <a:sym typeface="Symbol"/>
              </a:rPr>
              <a:t>ρ</a:t>
            </a:r>
            <a:r>
              <a:rPr lang="en-US" sz="2800" baseline="-25000" dirty="0" smtClean="0">
                <a:sym typeface="Symbol"/>
              </a:rPr>
              <a:t>j </a:t>
            </a:r>
            <a:r>
              <a:rPr lang="en-CA" sz="2800" i="1" dirty="0" smtClean="0">
                <a:sym typeface="Symbol"/>
              </a:rPr>
              <a:t>p</a:t>
            </a:r>
            <a:r>
              <a:rPr lang="en-US" sz="2800" i="1" baseline="-25000" dirty="0" smtClean="0">
                <a:sym typeface="Symbol"/>
              </a:rPr>
              <a:t>j</a:t>
            </a:r>
            <a:r>
              <a:rPr lang="en-US" sz="2800" dirty="0" smtClean="0">
                <a:sym typeface="Symbol"/>
              </a:rPr>
              <a:t>.</a:t>
            </a:r>
            <a:endParaRPr lang="en-US" sz="2800" dirty="0" smtClean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464838"/>
            <a:ext cx="7920880" cy="109087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Motivating example: latent classes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53843499"/>
              </p:ext>
            </p:extLst>
          </p:nvPr>
        </p:nvGraphicFramePr>
        <p:xfrm>
          <a:off x="2076450" y="3492500"/>
          <a:ext cx="2476500" cy="1308100"/>
        </p:xfrm>
        <a:graphic>
          <a:graphicData uri="http://schemas.openxmlformats.org/presentationml/2006/ole">
            <p:oleObj spid="_x0000_s164866" name="Equation" r:id="rId4" imgW="2476440" imgH="1307880" progId="Equation.DSMT4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547664" y="6093296"/>
            <a:ext cx="673036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>
                <a:sym typeface="Symbol"/>
              </a:rPr>
              <a:t>ρ</a:t>
            </a:r>
            <a:r>
              <a:rPr lang="en-US" baseline="-25000" dirty="0">
                <a:sym typeface="Symbol"/>
              </a:rPr>
              <a:t>j </a:t>
            </a:r>
            <a:r>
              <a:rPr lang="en-US" dirty="0" smtClean="0">
                <a:sym typeface="Symbol"/>
              </a:rPr>
              <a:t>=E{</a:t>
            </a:r>
            <a:r>
              <a:rPr lang="en-US" dirty="0" err="1" smtClean="0">
                <a:sym typeface="Symbol"/>
              </a:rPr>
              <a:t>cos</a:t>
            </a:r>
            <a:r>
              <a:rPr lang="en-US" dirty="0" smtClean="0">
                <a:sym typeface="Symbol"/>
              </a:rPr>
              <a:t>(</a:t>
            </a:r>
            <a:r>
              <a:rPr lang="el-GR" dirty="0" smtClean="0">
                <a:sym typeface="Symbol"/>
              </a:rPr>
              <a:t>ε</a:t>
            </a:r>
            <a:r>
              <a:rPr lang="en-US" baseline="-25000" dirty="0">
                <a:sym typeface="Symbol"/>
              </a:rPr>
              <a:t> j </a:t>
            </a:r>
            <a:r>
              <a:rPr lang="en-US" dirty="0" smtClean="0">
                <a:sym typeface="Symbol"/>
              </a:rPr>
              <a:t>)} is the mean resultant length of the deviations </a:t>
            </a:r>
            <a:r>
              <a:rPr lang="el-GR" dirty="0" smtClean="0">
                <a:sym typeface="Symbol"/>
              </a:rPr>
              <a:t>ε</a:t>
            </a:r>
            <a:r>
              <a:rPr lang="fr-CA" baseline="-25000" dirty="0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in state j</a:t>
            </a:r>
            <a:endParaRPr lang="fr-CA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1835696" y="5651405"/>
            <a:ext cx="288032" cy="4418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3982175"/>
              </p:ext>
            </p:extLst>
          </p:nvPr>
        </p:nvGraphicFramePr>
        <p:xfrm>
          <a:off x="5652120" y="3709783"/>
          <a:ext cx="1016000" cy="774700"/>
        </p:xfrm>
        <a:graphic>
          <a:graphicData uri="http://schemas.openxmlformats.org/presentationml/2006/ole">
            <p:oleObj spid="_x0000_s164867" name="Equation" r:id="rId5" imgW="1015920" imgH="7743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8081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848872" cy="13160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 general circular regression model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8</a:t>
            </a:fld>
            <a:endParaRPr lang="fr-CA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827584" y="3429000"/>
            <a:ext cx="7632848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800" dirty="0" smtClean="0">
                <a:solidFill>
                  <a:schemeClr val="tx1"/>
                </a:solidFill>
              </a:rPr>
              <a:t>Standardization: </a:t>
            </a:r>
            <a:r>
              <a:rPr lang="en-CA" sz="2800" dirty="0" smtClean="0">
                <a:solidFill>
                  <a:schemeClr val="tx1"/>
                </a:solidFill>
                <a:sym typeface="Symbol"/>
              </a:rPr>
              <a:t></a:t>
            </a:r>
            <a:r>
              <a:rPr lang="en-CA" sz="28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CA" sz="2800" dirty="0" smtClean="0">
                <a:solidFill>
                  <a:schemeClr val="tx1"/>
                </a:solidFill>
                <a:sym typeface="Symbol"/>
              </a:rPr>
              <a:t> = 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z</a:t>
            </a:r>
            <a:r>
              <a:rPr lang="en-CA" baseline="-25000" dirty="0" smtClean="0">
                <a:solidFill>
                  <a:schemeClr val="tx1"/>
                </a:solidFill>
                <a:sym typeface="Symbol"/>
              </a:rPr>
              <a:t>1 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=1.</a:t>
            </a:r>
          </a:p>
          <a:p>
            <a:pPr algn="l"/>
            <a:r>
              <a:rPr lang="en-CA" dirty="0" smtClean="0">
                <a:solidFill>
                  <a:schemeClr val="tx1"/>
                </a:solidFill>
                <a:sym typeface="Symbol"/>
              </a:rPr>
              <a:t>Examples (z=1):</a:t>
            </a:r>
          </a:p>
          <a:p>
            <a:pPr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sym typeface="Symbol"/>
              </a:rPr>
              <a:t> Mean direction model x</a:t>
            </a:r>
            <a:r>
              <a:rPr lang="en-CA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=0, and x</a:t>
            </a:r>
            <a:r>
              <a:rPr lang="en-CA" baseline="-25000" dirty="0" smtClean="0">
                <a:solidFill>
                  <a:schemeClr val="tx1"/>
                </a:solidFill>
                <a:sym typeface="Symbol"/>
              </a:rPr>
              <a:t>2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=/2</a:t>
            </a:r>
          </a:p>
          <a:p>
            <a:pPr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  <a:sym typeface="Symbol"/>
            </a:endParaRPr>
          </a:p>
          <a:p>
            <a:pPr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sym typeface="Symbol"/>
              </a:rPr>
              <a:t> Rotation model x</a:t>
            </a:r>
            <a:r>
              <a:rPr lang="en-CA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=w, and x</a:t>
            </a:r>
            <a:r>
              <a:rPr lang="en-CA" baseline="-25000" dirty="0" smtClean="0">
                <a:solidFill>
                  <a:schemeClr val="tx1"/>
                </a:solidFill>
                <a:sym typeface="Symbol"/>
              </a:rPr>
              <a:t>2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=w+/2</a:t>
            </a:r>
            <a:endParaRPr lang="fr-CA" dirty="0"/>
          </a:p>
        </p:txBody>
      </p:sp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1013792" y="2420938"/>
          <a:ext cx="7086600" cy="850900"/>
        </p:xfrm>
        <a:graphic>
          <a:graphicData uri="http://schemas.openxmlformats.org/presentationml/2006/ole">
            <p:oleObj spid="_x0000_s159746" name="Equation" r:id="rId4" imgW="7086600" imgH="850680" progId="Equation.DSMT4">
              <p:embed/>
            </p:oleObj>
          </a:graphicData>
        </a:graphic>
      </p:graphicFrame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2195736" y="5013176"/>
          <a:ext cx="4192724" cy="360040"/>
        </p:xfrm>
        <a:graphic>
          <a:graphicData uri="http://schemas.openxmlformats.org/presentationml/2006/ole">
            <p:oleObj spid="_x0000_s159747" name="Equation" r:id="rId5" imgW="4584600" imgH="393480" progId="Equation.DSMT4">
              <p:embed/>
            </p:oleObj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2979738" y="6021388"/>
          <a:ext cx="3030537" cy="360362"/>
        </p:xfrm>
        <a:graphic>
          <a:graphicData uri="http://schemas.openxmlformats.org/presentationml/2006/ole">
            <p:oleObj spid="_x0000_s159748" name="Equation" r:id="rId6" imgW="3314520" imgH="3934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862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848872" cy="13160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 general circular regression model</a:t>
            </a:r>
          </a:p>
        </p:txBody>
      </p:sp>
      <p:pic>
        <p:nvPicPr>
          <p:cNvPr id="4" name="Picture 13" descr="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79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076-727E-4279-B1BB-BA10047832AA}" type="slidenum">
              <a:rPr lang="fr-CA" smtClean="0"/>
              <a:pPr/>
              <a:t>9</a:t>
            </a:fld>
            <a:endParaRPr lang="fr-CA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827584" y="3429000"/>
            <a:ext cx="7632848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 smtClean="0">
                <a:solidFill>
                  <a:schemeClr val="tx1"/>
                </a:solidFill>
                <a:sym typeface="Symbol"/>
              </a:rPr>
              <a:t>Examples (z=1):</a:t>
            </a:r>
          </a:p>
          <a:p>
            <a:pPr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sym typeface="Symbol"/>
              </a:rPr>
              <a:t> Decentred predictor (Rivest, 1997) x</a:t>
            </a:r>
            <a:r>
              <a:rPr lang="en-CA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=w, and x</a:t>
            </a:r>
            <a:r>
              <a:rPr lang="en-CA" baseline="-25000" dirty="0" smtClean="0">
                <a:solidFill>
                  <a:schemeClr val="tx1"/>
                </a:solidFill>
                <a:sym typeface="Symbol"/>
              </a:rPr>
              <a:t>2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=w+/2</a:t>
            </a:r>
            <a:r>
              <a:rPr lang="fr-CA" dirty="0" smtClean="0">
                <a:sym typeface="Symbol"/>
              </a:rPr>
              <a:t>, 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x</a:t>
            </a:r>
            <a:r>
              <a:rPr lang="en-CA" baseline="-25000" dirty="0" smtClean="0">
                <a:solidFill>
                  <a:schemeClr val="tx1"/>
                </a:solidFill>
                <a:sym typeface="Symbol"/>
              </a:rPr>
              <a:t>3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=0, and x</a:t>
            </a:r>
            <a:r>
              <a:rPr lang="en-CA" baseline="-25000" dirty="0" smtClean="0">
                <a:solidFill>
                  <a:schemeClr val="tx1"/>
                </a:solidFill>
                <a:sym typeface="Symbol"/>
              </a:rPr>
              <a:t>3</a:t>
            </a:r>
            <a:r>
              <a:rPr lang="en-CA" dirty="0" smtClean="0">
                <a:solidFill>
                  <a:schemeClr val="tx1"/>
                </a:solidFill>
                <a:sym typeface="Symbol"/>
              </a:rPr>
              <a:t>=/2</a:t>
            </a:r>
          </a:p>
          <a:p>
            <a:pPr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  <a:sym typeface="Symbol"/>
            </a:endParaRPr>
          </a:p>
        </p:txBody>
      </p:sp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1115616" y="2420888"/>
          <a:ext cx="5918200" cy="850900"/>
        </p:xfrm>
        <a:graphic>
          <a:graphicData uri="http://schemas.openxmlformats.org/presentationml/2006/ole">
            <p:oleObj spid="_x0000_s160770" name="Equation" r:id="rId4" imgW="5918040" imgH="850680" progId="Equation.DSMT4">
              <p:embed/>
            </p:oleObj>
          </a:graphicData>
        </a:graphic>
      </p:graphicFrame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1475656" y="5229200"/>
          <a:ext cx="6051550" cy="358775"/>
        </p:xfrm>
        <a:graphic>
          <a:graphicData uri="http://schemas.openxmlformats.org/presentationml/2006/ole">
            <p:oleObj spid="_x0000_s160771" name="Equation" r:id="rId5" imgW="6616440" imgH="393480" progId="Equation.DSMT4">
              <p:embed/>
            </p:oleObj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1244600" y="5662613"/>
          <a:ext cx="6084888" cy="788987"/>
        </p:xfrm>
        <a:graphic>
          <a:graphicData uri="http://schemas.openxmlformats.org/presentationml/2006/ole">
            <p:oleObj spid="_x0000_s160772" name="Equation" r:id="rId6" imgW="6654600" imgH="8632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862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50753</TotalTime>
  <Words>1476</Words>
  <Application>Microsoft Office PowerPoint</Application>
  <PresentationFormat>Affichage à l'écran (4:3)</PresentationFormat>
  <Paragraphs>355</Paragraphs>
  <Slides>29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Thème Office</vt:lpstr>
      <vt:lpstr>1_Thème Office</vt:lpstr>
      <vt:lpstr>2_Thème Office</vt:lpstr>
      <vt:lpstr>Equation</vt:lpstr>
      <vt:lpstr>MathType 6.0 Equation</vt:lpstr>
      <vt:lpstr>Angular regression</vt:lpstr>
      <vt:lpstr>Summary</vt:lpstr>
      <vt:lpstr>Animal movement in ecology</vt:lpstr>
      <vt:lpstr>Diapositive 4</vt:lpstr>
      <vt:lpstr>Animal movement</vt:lpstr>
      <vt:lpstr>A general circular regression model</vt:lpstr>
      <vt:lpstr>Motivating example: latent classes</vt:lpstr>
      <vt:lpstr>A general circular regression model</vt:lpstr>
      <vt:lpstr>A general circular regression model</vt:lpstr>
      <vt:lpstr>A general circular regression model</vt:lpstr>
      <vt:lpstr>Models for the errors</vt:lpstr>
      <vt:lpstr>Modeling the errors</vt:lpstr>
      <vt:lpstr>Modeling the errors</vt:lpstr>
      <vt:lpstr>Modeling the errors</vt:lpstr>
      <vt:lpstr>Models for the errors</vt:lpstr>
      <vt:lpstr>Parameter estimation</vt:lpstr>
      <vt:lpstr>Parameter estimation</vt:lpstr>
      <vt:lpstr>Parameter estimation</vt:lpstr>
      <vt:lpstr>Parameter estimation</vt:lpstr>
      <vt:lpstr>Parameter estimation</vt:lpstr>
      <vt:lpstr>A time series model</vt:lpstr>
      <vt:lpstr>A time series model</vt:lpstr>
      <vt:lpstr>Example 1: Periwinkle data</vt:lpstr>
      <vt:lpstr>Example 1: Periwinkle data</vt:lpstr>
      <vt:lpstr>Example 2: Dancose (2011) digitized bison track data</vt:lpstr>
      <vt:lpstr>Bison track data: homegenous model</vt:lpstr>
      <vt:lpstr>Bison track data: consensus model</vt:lpstr>
      <vt:lpstr>Discussion</vt:lpstr>
      <vt:lpstr>References</vt:lpstr>
    </vt:vector>
  </TitlesOfParts>
  <Company>Université Laval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Louis-Paul Rivest</dc:creator>
  <cp:lastModifiedBy>Louis-Paul Rivest</cp:lastModifiedBy>
  <cp:revision>171</cp:revision>
  <cp:lastPrinted>2012-07-16T21:41:00Z</cp:lastPrinted>
  <dcterms:created xsi:type="dcterms:W3CDTF">2012-06-29T17:58:43Z</dcterms:created>
  <dcterms:modified xsi:type="dcterms:W3CDTF">2014-05-13T13:27:32Z</dcterms:modified>
</cp:coreProperties>
</file>