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3"/>
  </p:notesMasterIdLst>
  <p:handoutMasterIdLst>
    <p:handoutMasterId r:id="rId54"/>
  </p:handoutMasterIdLst>
  <p:sldIdLst>
    <p:sldId id="382" r:id="rId2"/>
    <p:sldId id="383" r:id="rId3"/>
    <p:sldId id="353" r:id="rId4"/>
    <p:sldId id="356" r:id="rId5"/>
    <p:sldId id="343" r:id="rId6"/>
    <p:sldId id="344" r:id="rId7"/>
    <p:sldId id="355" r:id="rId8"/>
    <p:sldId id="289" r:id="rId9"/>
    <p:sldId id="288" r:id="rId10"/>
    <p:sldId id="290" r:id="rId11"/>
    <p:sldId id="291" r:id="rId12"/>
    <p:sldId id="292" r:id="rId13"/>
    <p:sldId id="308" r:id="rId14"/>
    <p:sldId id="304" r:id="rId15"/>
    <p:sldId id="296" r:id="rId16"/>
    <p:sldId id="282" r:id="rId17"/>
    <p:sldId id="283" r:id="rId18"/>
    <p:sldId id="284" r:id="rId19"/>
    <p:sldId id="285" r:id="rId20"/>
    <p:sldId id="278" r:id="rId21"/>
    <p:sldId id="279" r:id="rId22"/>
    <p:sldId id="280" r:id="rId23"/>
    <p:sldId id="281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4" r:id="rId49"/>
    <p:sldId id="385" r:id="rId50"/>
    <p:sldId id="386" r:id="rId51"/>
    <p:sldId id="387" r:id="rId52"/>
  </p:sldIdLst>
  <p:sldSz cx="10080625" cy="7559675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309" autoAdjust="0"/>
  </p:normalViewPr>
  <p:slideViewPr>
    <p:cSldViewPr>
      <p:cViewPr varScale="1">
        <p:scale>
          <a:sx n="95" d="100"/>
          <a:sy n="95" d="100"/>
        </p:scale>
        <p:origin x="-174" y="-10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1338" cy="51276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None/>
              <a:defRPr sz="1400">
                <a:latin typeface="Liberation Sans" pitchFamily="18"/>
                <a:ea typeface="DejaVu Sans" pitchFamily="2"/>
                <a:cs typeface="Lohit Hindi" pitchFamily="2"/>
              </a:defRPr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017963" y="0"/>
            <a:ext cx="3081337" cy="51276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 algn="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None/>
              <a:defRPr sz="1400">
                <a:latin typeface="Liberation Sans" pitchFamily="18"/>
                <a:ea typeface="DejaVu Sans" pitchFamily="2"/>
                <a:cs typeface="Lohit Hindi" pitchFamily="2"/>
              </a:defRPr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721850"/>
            <a:ext cx="3081338" cy="51276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None/>
              <a:defRPr sz="1400">
                <a:latin typeface="Liberation Sans" pitchFamily="18"/>
                <a:ea typeface="DejaVu Sans" pitchFamily="2"/>
                <a:cs typeface="Lohit Hindi" pitchFamily="2"/>
              </a:defRPr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defRPr sz="1400"/>
            </a:pPr>
            <a:endParaRPr lang="en-US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017963" y="9721850"/>
            <a:ext cx="3081337" cy="51276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 algn="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None/>
              <a:defRPr sz="1400">
                <a:latin typeface="Liberation Sans" pitchFamily="18"/>
                <a:ea typeface="DejaVu Sans" pitchFamily="2"/>
                <a:cs typeface="Lohit Hindi" pitchFamily="2"/>
              </a:defRPr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defRPr sz="1400"/>
            </a:pPr>
            <a:fld id="{B6990C47-A3A6-4FB8-BCA7-89E50A273CF6}" type="slidenum">
              <a:rPr lang="en-US"/>
              <a:pPr>
                <a:defRPr sz="1400"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en-US" noProof="0" smtClean="0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1338" cy="512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017963" y="0"/>
            <a:ext cx="3081337" cy="512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9721850"/>
            <a:ext cx="3081338" cy="512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017963" y="9721850"/>
            <a:ext cx="3081337" cy="512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7F5A1E7E-A1EB-4995-8E30-B6847F127687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en-US" sz="2000" kern="1200">
        <a:solidFill>
          <a:schemeClr val="tx1"/>
        </a:solidFill>
        <a:latin typeface="Liberation Sans" pitchFamily="1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D1786D-F60E-46DA-98BD-C06355651439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E964C6-A0AD-4E99-BF04-29CEE9FD5C73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38781F-AC40-4F21-8EF1-7544B304F24D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4B2076-D34B-48C5-9A3E-9433637BB18A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83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6707B7-37AF-4050-9D92-4A8C7D8F7107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EF5338-596E-4D71-A8CD-00EE4A93D538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01D5F-5974-44A3-811A-2D5D01B32208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egnaposto note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Liberation Sans"/>
            </a:endParaRPr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D14625-4D56-4E58-B52D-52679A33CAD0}" type="slidenum">
              <a:rPr lang="it-IT" smtClean="0">
                <a:latin typeface="Liberation Serif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 smtClean="0">
              <a:latin typeface="Liberation Serif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36550" y="363538"/>
            <a:ext cx="9405938" cy="6829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arrotondato 5"/>
          <p:cNvSpPr/>
          <p:nvPr/>
        </p:nvSpPr>
        <p:spPr>
          <a:xfrm>
            <a:off x="461474" y="478583"/>
            <a:ext cx="9157680" cy="3427053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96370" y="2006440"/>
            <a:ext cx="8568531" cy="2015913"/>
          </a:xfrm>
        </p:spPr>
        <p:txBody>
          <a:bodyPr lIns="50397" rIns="50397"/>
          <a:lstStyle>
            <a:lvl1pPr algn="r">
              <a:defRPr sz="50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96370" y="4062065"/>
            <a:ext cx="8568531" cy="1007957"/>
          </a:xfrm>
        </p:spPr>
        <p:txBody>
          <a:bodyPr tIns="0"/>
          <a:lstStyle>
            <a:lvl1pPr marL="40318" indent="0" algn="r">
              <a:spcBef>
                <a:spcPts val="0"/>
              </a:spcBef>
              <a:buNone/>
              <a:defRPr sz="2200">
                <a:solidFill>
                  <a:schemeClr val="bg2">
                    <a:shade val="2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7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9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7E32DB-3601-4E80-A0CE-A7D86D83788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435" y="5493364"/>
            <a:ext cx="9022159" cy="115915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54435" y="584615"/>
            <a:ext cx="9022159" cy="4616442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5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2B6F4-E244-424C-ADF5-D27A45B0CF8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453" y="587980"/>
            <a:ext cx="2184135" cy="5795750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88037" y="587977"/>
            <a:ext cx="6552406" cy="5795752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5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78229-33A7-48EB-8E37-6A465FCA1B7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435" y="5493364"/>
            <a:ext cx="9022159" cy="115915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4435" y="584615"/>
            <a:ext cx="9022159" cy="4616442"/>
          </a:xfrm>
        </p:spPr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5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D0952-8D4E-4E2C-A258-E8E9A60637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36550" y="363538"/>
            <a:ext cx="9405938" cy="6829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arrotondato 4"/>
          <p:cNvSpPr/>
          <p:nvPr/>
        </p:nvSpPr>
        <p:spPr>
          <a:xfrm>
            <a:off x="461474" y="478584"/>
            <a:ext cx="9157680" cy="4785511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317" y="5432886"/>
            <a:ext cx="9022159" cy="745888"/>
          </a:xfrm>
        </p:spPr>
        <p:txBody>
          <a:bodyPr bIns="0"/>
          <a:lstStyle>
            <a:lvl1pPr algn="l">
              <a:buNone/>
              <a:defRPr sz="40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6317" y="6199952"/>
            <a:ext cx="9022159" cy="463660"/>
          </a:xfrm>
        </p:spPr>
        <p:txBody>
          <a:bodyPr lIns="131033" tIns="0"/>
          <a:lstStyle>
            <a:lvl1pPr marL="0" marR="40318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D3469C-49EC-4BB1-91B8-4E77FAC1F8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67037" y="584615"/>
            <a:ext cx="4334669" cy="483819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42454" y="584615"/>
            <a:ext cx="4334669" cy="483819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6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9DA6-7200-44F4-A335-C381BA21784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435" y="5493364"/>
            <a:ext cx="9022159" cy="115915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69422" y="638723"/>
            <a:ext cx="4334669" cy="873212"/>
          </a:xfrm>
        </p:spPr>
        <p:txBody>
          <a:bodyPr lIns="161271" anchor="ctr"/>
          <a:lstStyle>
            <a:lvl1pPr marL="0" indent="0" algn="l">
              <a:buNone/>
              <a:defRPr sz="2600" b="1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128693" y="638723"/>
            <a:ext cx="4334669" cy="873212"/>
          </a:xfrm>
        </p:spPr>
        <p:txBody>
          <a:bodyPr lIns="151191" anchor="ctr"/>
          <a:lstStyle>
            <a:lvl1pPr marL="0" indent="0" algn="l">
              <a:buNone/>
              <a:defRPr sz="2600" b="1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69422" y="1595931"/>
            <a:ext cx="4334669" cy="3847035"/>
          </a:xfrm>
        </p:spPr>
        <p:txBody>
          <a:bodyPr/>
          <a:lstStyle>
            <a:lvl1pPr algn="l">
              <a:defRPr sz="2600"/>
            </a:lvl1pPr>
            <a:lvl2pPr algn="l">
              <a:defRPr sz="22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8693" y="1595931"/>
            <a:ext cx="4334669" cy="3847035"/>
          </a:xfrm>
        </p:spPr>
        <p:txBody>
          <a:bodyPr/>
          <a:lstStyle>
            <a:lvl1pPr algn="l">
              <a:defRPr sz="2600"/>
            </a:lvl1pPr>
            <a:lvl2pPr algn="l">
              <a:defRPr sz="22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9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86B49-528B-417D-9834-38CE75FF375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4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26379-F063-4151-91D2-AF6693CE5E2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336550" y="333375"/>
            <a:ext cx="9405938" cy="683101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554435" y="388439"/>
            <a:ext cx="9022159" cy="655094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>
          <a:xfrm>
            <a:off x="215900" y="7092950"/>
            <a:ext cx="2519363" cy="401638"/>
          </a:xfrm>
        </p:spPr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r>
              <a:rPr lang="it-IT"/>
              <a:t>2011, 10th April</a:t>
            </a:r>
            <a:endParaRPr lang="en-US" dirty="0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2678113" y="7099300"/>
            <a:ext cx="4378325" cy="403225"/>
          </a:xfrm>
        </p:spPr>
        <p:txBody>
          <a:bodyPr/>
          <a:lstStyle>
            <a:lvl1pPr algn="ctr">
              <a:defRPr/>
            </a:lvl1pPr>
            <a:extLst/>
          </a:lstStyle>
          <a:p>
            <a:pPr>
              <a:defRPr/>
            </a:pPr>
            <a:r>
              <a:rPr lang="en-US"/>
              <a:t>III  Fermi symposium</a:t>
            </a:r>
            <a:endParaRPr lang="en-US" dirty="0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24863" y="7092950"/>
            <a:ext cx="1282700" cy="401638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ED7895-B198-4C9B-AD93-C37C466F537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06125" y="587975"/>
            <a:ext cx="3276203" cy="1007957"/>
          </a:xfrm>
        </p:spPr>
        <p:txBody>
          <a:bodyPr/>
          <a:lstStyle>
            <a:lvl1pPr algn="l">
              <a:buNone/>
              <a:defRPr sz="2400" b="1">
                <a:solidFill>
                  <a:schemeClr val="accent1"/>
                </a:solidFill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106194" y="1595933"/>
            <a:ext cx="3276203" cy="4636460"/>
          </a:xfrm>
        </p:spPr>
        <p:txBody>
          <a:bodyPr lIns="100794"/>
          <a:lstStyle>
            <a:lvl1pPr marL="20159" marR="20159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839360" y="1025312"/>
            <a:ext cx="5100019" cy="5207778"/>
          </a:xfrm>
        </p:spPr>
        <p:txBody>
          <a:bodyPr/>
          <a:lstStyle>
            <a:lvl1pPr>
              <a:defRPr sz="3100">
                <a:solidFill>
                  <a:schemeClr val="tx1"/>
                </a:solidFill>
              </a:defRPr>
            </a:lvl1pPr>
            <a:lvl2pPr>
              <a:defRPr sz="29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6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59CD-48E5-46E0-BF97-9AA146FC65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336550" y="363538"/>
            <a:ext cx="9405938" cy="6829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rrotonda singolo angolo rettangolo 5"/>
          <p:cNvSpPr/>
          <p:nvPr/>
        </p:nvSpPr>
        <p:spPr>
          <a:xfrm>
            <a:off x="7056438" y="477838"/>
            <a:ext cx="2562225" cy="47879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5524864"/>
            <a:ext cx="9072563" cy="1159150"/>
          </a:xfrm>
        </p:spPr>
        <p:txBody>
          <a:bodyPr anchor="t"/>
          <a:lstStyle>
            <a:lvl1pPr algn="l">
              <a:buNone/>
              <a:defRPr sz="40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7124691" y="587975"/>
            <a:ext cx="2469753" cy="4642377"/>
          </a:xfrm>
        </p:spPr>
        <p:txBody>
          <a:bodyPr lIns="100794"/>
          <a:lstStyle>
            <a:lvl1pPr marL="50397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3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64652" y="480354"/>
            <a:ext cx="6532245" cy="4787794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5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553FCE-5AA6-41F6-B636-DA52E493BFB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336550" y="363538"/>
            <a:ext cx="9405938" cy="6829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ttangolo arrotondato 8"/>
          <p:cNvSpPr/>
          <p:nvPr/>
        </p:nvSpPr>
        <p:spPr>
          <a:xfrm>
            <a:off x="461474" y="478583"/>
            <a:ext cx="9157680" cy="604774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54038" y="5495925"/>
            <a:ext cx="9023350" cy="1158875"/>
          </a:xfrm>
          <a:prstGeom prst="rect">
            <a:avLst/>
          </a:prstGeom>
        </p:spPr>
        <p:txBody>
          <a:bodyPr vert="horz" lIns="100794" tIns="50397" rIns="100794" bIns="50397" anchor="b">
            <a:norm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055" name="Segnaposto testo 3"/>
          <p:cNvSpPr>
            <a:spLocks noGrp="1"/>
          </p:cNvSpPr>
          <p:nvPr>
            <p:ph type="body" idx="1"/>
          </p:nvPr>
        </p:nvSpPr>
        <p:spPr bwMode="auto">
          <a:xfrm>
            <a:off x="554038" y="584200"/>
            <a:ext cx="902335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1589" tIns="100794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4162425" y="6737350"/>
            <a:ext cx="2520950" cy="401638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it-IT"/>
              <a:t>2011, 10th April</a:t>
            </a:r>
            <a:endParaRPr lang="en-US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683375" y="6737350"/>
            <a:ext cx="2519363" cy="401638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III  Fermi symposium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9202738" y="6737350"/>
            <a:ext cx="504825" cy="401638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32D5B4A-236F-4654-9144-E0E26057543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1" r:id="rId2"/>
    <p:sldLayoutId id="2147483939" r:id="rId3"/>
    <p:sldLayoutId id="2147483932" r:id="rId4"/>
    <p:sldLayoutId id="2147483933" r:id="rId5"/>
    <p:sldLayoutId id="2147483934" r:id="rId6"/>
    <p:sldLayoutId id="2147483940" r:id="rId7"/>
    <p:sldLayoutId id="2147483935" r:id="rId8"/>
    <p:sldLayoutId id="2147483941" r:id="rId9"/>
    <p:sldLayoutId id="2147483936" r:id="rId10"/>
    <p:sldLayoutId id="214748393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66047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F66047"/>
          </a:solidFill>
          <a:latin typeface="Verdana" pitchFamily="34" charset="0"/>
        </a:defRPr>
      </a:lvl9pPr>
      <a:extLst/>
    </p:titleStyle>
    <p:bodyStyle>
      <a:lvl1pPr marL="292100" indent="-292100" algn="l" rtl="0" eaLnBrk="0" fontAlgn="base" hangingPunct="0">
        <a:spcBef>
          <a:spcPts val="275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03250" indent="-220663" algn="l" rtl="0" eaLnBrk="0" fontAlgn="base" hangingPunct="0">
        <a:spcBef>
          <a:spcPts val="275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indent="-200025" algn="l" rtl="0" eaLnBrk="0" fontAlgn="base" hangingPunct="0">
        <a:spcBef>
          <a:spcPts val="275"/>
        </a:spcBef>
        <a:spcAft>
          <a:spcPct val="0"/>
        </a:spcAft>
        <a:buClr>
          <a:srgbClr val="E93F35"/>
        </a:buClr>
        <a:buSzPct val="100000"/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8713" indent="-200025" algn="l" rtl="0" eaLnBrk="0" fontAlgn="base" hangingPunct="0">
        <a:spcBef>
          <a:spcPts val="250"/>
        </a:spcBef>
        <a:spcAft>
          <a:spcPct val="0"/>
        </a:spcAft>
        <a:buClr>
          <a:srgbClr val="E93F35"/>
        </a:buClr>
        <a:buSzPct val="112000"/>
        <a:buFont typeface="Verdana" pitchFamily="34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409700" indent="-200025" algn="l" rtl="0" eaLnBrk="0" fontAlgn="base" hangingPunct="0">
        <a:spcBef>
          <a:spcPts val="275"/>
        </a:spcBef>
        <a:spcAft>
          <a:spcPct val="0"/>
        </a:spcAft>
        <a:buClr>
          <a:srgbClr val="D5AD6E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2947" indent="-201589" algn="l" rtl="0" eaLnBrk="1" latinLnBrk="0" hangingPunct="1">
        <a:spcBef>
          <a:spcPts val="276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74774" indent="-201589" algn="l" rtl="0" eaLnBrk="1" latinLnBrk="0" hangingPunct="1">
        <a:spcBef>
          <a:spcPts val="28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16681" indent="-201589" algn="l" rtl="0" eaLnBrk="1" latinLnBrk="0" hangingPunct="1">
        <a:spcBef>
          <a:spcPts val="28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8666" indent="-201589" algn="l" rtl="0" eaLnBrk="1" latinLnBrk="0" hangingPunct="1">
        <a:spcBef>
          <a:spcPts val="28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D0952-8D4E-4E2C-A258-E8E9A60637A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76275"/>
            <a:ext cx="9023350" cy="655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ground-based</a:t>
            </a:r>
            <a:r>
              <a:rPr lang="it-IT" dirty="0" smtClean="0"/>
              <a:t> </a:t>
            </a:r>
            <a:r>
              <a:rPr lang="it-IT" dirty="0" err="1" smtClean="0"/>
              <a:t>telescopes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view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0DFEB-12C3-45A0-A3A2-A20CF9B35F3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0486" name="Picture 6" descr="C:\Users\roberto\Desktop\FERSYM2011\argo_ev_simul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1416050"/>
            <a:ext cx="470376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C:\Users\roberto\Desktop\FERSYM2011\argo_bg_simula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3" y="1403350"/>
            <a:ext cx="468471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792163" y="4356100"/>
            <a:ext cx="7056437" cy="229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/>
              <a:t>SIMULATION DETAILS:</a:t>
            </a:r>
          </a:p>
          <a:p>
            <a:pPr>
              <a:defRPr/>
            </a:pPr>
            <a:r>
              <a:rPr lang="it-IT" sz="1600"/>
              <a:t>Sky map filled with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it-IT" sz="1600"/>
              <a:t>   all the </a:t>
            </a:r>
            <a:r>
              <a:rPr lang="it-IT" sz="1600" i="1">
                <a:solidFill>
                  <a:srgbClr val="FF0000"/>
                </a:solidFill>
              </a:rPr>
              <a:t>TeV sources </a:t>
            </a:r>
            <a:r>
              <a:rPr lang="it-IT" sz="1600"/>
              <a:t>in the field of view of ARGO</a:t>
            </a:r>
            <a:endParaRPr lang="it-IT" sz="1600" i="1"/>
          </a:p>
          <a:p>
            <a:pPr>
              <a:buFont typeface="Wingdings" pitchFamily="2" charset="2"/>
              <a:buChar char="à"/>
              <a:defRPr/>
            </a:pPr>
            <a:r>
              <a:rPr lang="it-IT" sz="1600" i="1"/>
              <a:t>   </a:t>
            </a:r>
            <a:r>
              <a:rPr lang="it-IT" sz="1600" i="1">
                <a:solidFill>
                  <a:srgbClr val="FF0000"/>
                </a:solidFill>
              </a:rPr>
              <a:t>intermediate scale CRs anisotropies </a:t>
            </a:r>
            <a:r>
              <a:rPr lang="it-IT" sz="1600"/>
              <a:t>as observed by ARGO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it-IT" sz="1600">
                <a:sym typeface="Wingdings" pitchFamily="2" charset="2"/>
              </a:rPr>
              <a:t>   isotropic CRs flux according to Horandel </a:t>
            </a:r>
          </a:p>
          <a:p>
            <a:pPr>
              <a:defRPr/>
            </a:pPr>
            <a:r>
              <a:rPr lang="it-IT" sz="1600">
                <a:sym typeface="Wingdings" pitchFamily="2" charset="2"/>
              </a:rPr>
              <a:t>The effect of the atmosphere, as well as that of the detector (efficiency, exposure and so on…) have been properly accounted for.</a:t>
            </a:r>
          </a:p>
          <a:p>
            <a:pPr>
              <a:defRPr/>
            </a:pPr>
            <a:r>
              <a:rPr lang="it-IT" sz="1600" b="1" i="1">
                <a:solidFill>
                  <a:srgbClr val="FF0000"/>
                </a:solidFill>
              </a:rPr>
              <a:t>1.2X10</a:t>
            </a:r>
            <a:r>
              <a:rPr lang="it-IT" sz="1600" b="1" i="1" baseline="30000">
                <a:solidFill>
                  <a:srgbClr val="FF0000"/>
                </a:solidFill>
              </a:rPr>
              <a:t>11</a:t>
            </a:r>
            <a:r>
              <a:rPr lang="it-IT" sz="1600" b="1" i="1">
                <a:solidFill>
                  <a:srgbClr val="FF0000"/>
                </a:solidFill>
              </a:rPr>
              <a:t> events to reproduce 3 years of data acquisition</a:t>
            </a:r>
            <a:r>
              <a:rPr lang="it-IT" sz="1600"/>
              <a:t>.</a:t>
            </a:r>
          </a:p>
          <a:p>
            <a:pPr>
              <a:defRPr/>
            </a:pPr>
            <a:r>
              <a:rPr lang="it-IT" sz="16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No selection cuts applied.</a:t>
            </a:r>
          </a:p>
        </p:txBody>
      </p:sp>
      <p:sp>
        <p:nvSpPr>
          <p:cNvPr id="20489" name="CasellaDiTesto 9"/>
          <p:cNvSpPr txBox="1">
            <a:spLocks noChangeArrowheads="1"/>
          </p:cNvSpPr>
          <p:nvPr/>
        </p:nvSpPr>
        <p:spPr bwMode="auto">
          <a:xfrm>
            <a:off x="2998788" y="4140200"/>
            <a:ext cx="4032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/>
              <a:t>celestial coordinates (r.a. and dec.)</a:t>
            </a:r>
          </a:p>
        </p:txBody>
      </p:sp>
      <p:sp>
        <p:nvSpPr>
          <p:cNvPr id="11" name="Freccia a destra 10"/>
          <p:cNvSpPr/>
          <p:nvPr/>
        </p:nvSpPr>
        <p:spPr>
          <a:xfrm>
            <a:off x="1152525" y="4500563"/>
            <a:ext cx="6983413" cy="1368425"/>
          </a:xfrm>
          <a:prstGeom prst="rightArrow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416800" y="4560888"/>
            <a:ext cx="2160588" cy="2030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signals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angular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scales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needlet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orders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roberto\Desktop\FERSYM2011\argo_ev-bg_simul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474788"/>
            <a:ext cx="82946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asellaDiTesto 8"/>
          <p:cNvSpPr txBox="1">
            <a:spLocks noChangeArrowheads="1"/>
          </p:cNvSpPr>
          <p:nvPr/>
        </p:nvSpPr>
        <p:spPr bwMode="auto">
          <a:xfrm>
            <a:off x="647700" y="6507163"/>
            <a:ext cx="8640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/>
              <a:t>The background-subtracted map is dominated by high frequency fluctuations.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Needlet</a:t>
            </a:r>
            <a:r>
              <a:rPr lang="it-IT" dirty="0" smtClean="0"/>
              <a:t> </a:t>
            </a:r>
            <a:r>
              <a:rPr lang="it-IT" dirty="0" err="1" smtClean="0"/>
              <a:t>transform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B0F2A-FCA7-4956-A016-F85A0A59DF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Immagine 7" descr="argosim_beta_B16_mex_an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25" y="2051050"/>
            <a:ext cx="762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33"/>
          <p:cNvGrpSpPr>
            <a:grpSpLocks/>
          </p:cNvGrpSpPr>
          <p:nvPr/>
        </p:nvGrpSpPr>
        <p:grpSpPr bwMode="auto">
          <a:xfrm>
            <a:off x="503238" y="1466850"/>
            <a:ext cx="9001125" cy="5337175"/>
            <a:chOff x="503808" y="1466289"/>
            <a:chExt cx="9001000" cy="5337884"/>
          </a:xfrm>
        </p:grpSpPr>
        <p:sp>
          <p:nvSpPr>
            <p:cNvPr id="10" name="CasellaDiTesto 9"/>
            <p:cNvSpPr txBox="1"/>
            <p:nvPr/>
          </p:nvSpPr>
          <p:spPr>
            <a:xfrm>
              <a:off x="503808" y="6434237"/>
              <a:ext cx="3455939" cy="36993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Point </a:t>
              </a:r>
              <a:r>
                <a:rPr lang="it-IT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sources</a:t>
              </a: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visible</a:t>
              </a: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at j=8-10</a:t>
              </a:r>
            </a:p>
          </p:txBody>
        </p:sp>
        <p:cxnSp>
          <p:nvCxnSpPr>
            <p:cNvPr id="12" name="Connettore 2 11"/>
            <p:cNvCxnSpPr>
              <a:stCxn id="10" idx="0"/>
            </p:cNvCxnSpPr>
            <p:nvPr/>
          </p:nvCxnSpPr>
          <p:spPr>
            <a:xfrm rot="5400000" flipH="1" flipV="1">
              <a:off x="1085408" y="4710818"/>
              <a:ext cx="2870581" cy="57625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6048868" y="1466289"/>
              <a:ext cx="3455940" cy="646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Intermediate scale </a:t>
              </a:r>
              <a:r>
                <a:rPr lang="it-IT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anisotropies</a:t>
              </a:r>
              <a:r>
                <a:rPr lang="it-IT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visible</a:t>
              </a:r>
              <a:r>
                <a:rPr lang="it-IT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at j=4-7</a:t>
              </a:r>
            </a:p>
          </p:txBody>
        </p:sp>
        <p:cxnSp>
          <p:nvCxnSpPr>
            <p:cNvPr id="15" name="Connettore 2 14"/>
            <p:cNvCxnSpPr>
              <a:stCxn id="13" idx="2"/>
            </p:cNvCxnSpPr>
            <p:nvPr/>
          </p:nvCxnSpPr>
          <p:spPr>
            <a:xfrm rot="5400000">
              <a:off x="5466188" y="821944"/>
              <a:ext cx="1019310" cy="360040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>
              <a:stCxn id="13" idx="2"/>
            </p:cNvCxnSpPr>
            <p:nvPr/>
          </p:nvCxnSpPr>
          <p:spPr>
            <a:xfrm rot="5400000">
              <a:off x="7230671" y="2586425"/>
              <a:ext cx="1019310" cy="71436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>
              <a:stCxn id="10" idx="0"/>
            </p:cNvCxnSpPr>
            <p:nvPr/>
          </p:nvCxnSpPr>
          <p:spPr>
            <a:xfrm rot="5400000" flipH="1" flipV="1">
              <a:off x="1949028" y="4279056"/>
              <a:ext cx="2438724" cy="187163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>
              <a:stCxn id="13" idx="2"/>
            </p:cNvCxnSpPr>
            <p:nvPr/>
          </p:nvCxnSpPr>
          <p:spPr>
            <a:xfrm rot="5400000">
              <a:off x="5214505" y="1507009"/>
              <a:ext cx="1956060" cy="316701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539E-6 -3.37531E-6 C -0.1357 -0.1272 -0.27141 -0.25398 -0.32557 -0.30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1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Estimation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r.m.s.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51974-215E-4132-9C12-DC95C45FEEA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2534" name="CasellaDiTesto 15"/>
          <p:cNvSpPr txBox="1">
            <a:spLocks noChangeArrowheads="1"/>
          </p:cNvSpPr>
          <p:nvPr/>
        </p:nvSpPr>
        <p:spPr bwMode="auto">
          <a:xfrm>
            <a:off x="1368425" y="1187450"/>
            <a:ext cx="7343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/>
              <a:t>The estimation of the r.m.s of each coefficient is easily obtained by MC simulation of the background. </a:t>
            </a:r>
          </a:p>
        </p:txBody>
      </p:sp>
      <p:grpSp>
        <p:nvGrpSpPr>
          <p:cNvPr id="22535" name="Gruppo 39"/>
          <p:cNvGrpSpPr>
            <a:grpSpLocks/>
          </p:cNvGrpSpPr>
          <p:nvPr/>
        </p:nvGrpSpPr>
        <p:grpSpPr bwMode="auto">
          <a:xfrm>
            <a:off x="942975" y="2051050"/>
            <a:ext cx="8201025" cy="4987925"/>
            <a:chOff x="517525" y="2051422"/>
            <a:chExt cx="8201212" cy="4986777"/>
          </a:xfrm>
        </p:grpSpPr>
        <p:pic>
          <p:nvPicPr>
            <p:cNvPr id="22536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525" y="2051422"/>
              <a:ext cx="1958975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20032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8071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3743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17799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64248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62287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3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57959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4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04408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5" name="Picture 8" descr="C:\Users\roberto\Desktop\FERSYM2011\needlet\gif_images\argosim_beta_B16_j00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816" y="3303611"/>
              <a:ext cx="1872208" cy="11701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6" name="Picture 12" descr="C:\Users\roberto\Desktop\FERSYM2011\needlet\gif_images\argosim_beta_B16_j04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8396" y="4323098"/>
              <a:ext cx="1843405" cy="11521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47" name="Picture 16" descr="C:\Users\roberto\Desktop\FERSYM2011\needlet\gif_images\argosim_beta_B16_j08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424" y="5384600"/>
              <a:ext cx="1810466" cy="11315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Connettore 2 27"/>
            <p:cNvCxnSpPr/>
            <p:nvPr/>
          </p:nvCxnSpPr>
          <p:spPr>
            <a:xfrm>
              <a:off x="2592435" y="3287800"/>
              <a:ext cx="5256332" cy="158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9" name="CasellaDiTesto 28"/>
            <p:cNvSpPr txBox="1">
              <a:spLocks noChangeArrowheads="1"/>
            </p:cNvSpPr>
            <p:nvPr/>
          </p:nvSpPr>
          <p:spPr bwMode="auto">
            <a:xfrm>
              <a:off x="3528144" y="3338497"/>
              <a:ext cx="3600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>
                  <a:solidFill>
                    <a:srgbClr val="FF0000"/>
                  </a:solidFill>
                </a:rPr>
                <a:t>1000 background samples</a:t>
              </a:r>
            </a:p>
          </p:txBody>
        </p:sp>
        <p:cxnSp>
          <p:nvCxnSpPr>
            <p:cNvPr id="30" name="Connettore 2 29"/>
            <p:cNvCxnSpPr/>
            <p:nvPr/>
          </p:nvCxnSpPr>
          <p:spPr>
            <a:xfrm rot="5400000">
              <a:off x="1021965" y="4870967"/>
              <a:ext cx="3145701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CasellaDiTesto 34"/>
            <p:cNvSpPr txBox="1">
              <a:spLocks noChangeArrowheads="1"/>
            </p:cNvSpPr>
            <p:nvPr/>
          </p:nvSpPr>
          <p:spPr bwMode="auto">
            <a:xfrm rot="-5400000">
              <a:off x="1439041" y="4572796"/>
              <a:ext cx="30963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>
                  <a:solidFill>
                    <a:srgbClr val="FF0000"/>
                  </a:solidFill>
                </a:rPr>
                <a:t>full needlet transform for each sample</a:t>
              </a:r>
            </a:p>
          </p:txBody>
        </p:sp>
        <p:pic>
          <p:nvPicPr>
            <p:cNvPr id="22552" name="Picture 18" descr="C:\Users\roberto\Desktop\FERSYM2011\needlet\gif_images\argosim_rmsbeta_B16_mex_anim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84128" y="3707829"/>
              <a:ext cx="5328592" cy="333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3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64448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554" name="Picture 7" descr="C:\Users\roberto\Desktop\FERSYM2011\argo_bg_simulation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60120" y="2051645"/>
              <a:ext cx="1958617" cy="1224136"/>
            </a:xfrm>
            <a:prstGeom prst="rect">
              <a:avLst/>
            </a:prstGeom>
            <a:solidFill>
              <a:schemeClr val="bg1">
                <a:alpha val="43921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171450"/>
            <a:ext cx="9023350" cy="871538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Managing</a:t>
            </a:r>
            <a:r>
              <a:rPr lang="it-IT" dirty="0" smtClean="0"/>
              <a:t> the </a:t>
            </a:r>
            <a:r>
              <a:rPr lang="it-IT" dirty="0" err="1" smtClean="0"/>
              <a:t>transform</a:t>
            </a:r>
            <a:r>
              <a:rPr lang="it-IT" dirty="0" smtClean="0"/>
              <a:t> </a:t>
            </a:r>
            <a:r>
              <a:rPr lang="it-IT" dirty="0" err="1" smtClean="0"/>
              <a:t>coefficients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7AA8D-BB79-4175-96B8-67995228A96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3558" name="Picture 7" descr="C:\Users\roberto\Desktop\FERSYM2011\needlet\gif_images\crabsim_beta_B16_mex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1042988"/>
            <a:ext cx="3182938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392613" y="1376363"/>
            <a:ext cx="5040312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000" dirty="0" err="1"/>
              <a:t>You</a:t>
            </a:r>
            <a:r>
              <a:rPr lang="it-IT" sz="2000" dirty="0"/>
              <a:t> can </a:t>
            </a:r>
            <a:r>
              <a:rPr lang="it-IT" sz="2000" dirty="0" err="1"/>
              <a:t>use</a:t>
            </a:r>
            <a:r>
              <a:rPr lang="it-IT" sz="2000" dirty="0"/>
              <a:t> the </a:t>
            </a:r>
            <a:r>
              <a:rPr lang="it-IT" sz="2000" dirty="0" err="1"/>
              <a:t>estimation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r.m.s.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beta </a:t>
            </a:r>
            <a:r>
              <a:rPr lang="it-IT" sz="2000" dirty="0" err="1"/>
              <a:t>coefficients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get</a:t>
            </a:r>
            <a:r>
              <a:rPr lang="it-IT" sz="2000" dirty="0"/>
              <a:t> the </a:t>
            </a:r>
            <a:r>
              <a:rPr lang="it-IT" sz="2000" i="1" dirty="0" err="1">
                <a:solidFill>
                  <a:srgbClr val="FF0000"/>
                </a:solidFill>
              </a:rPr>
              <a:t>significance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of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every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point</a:t>
            </a:r>
            <a:r>
              <a:rPr lang="it-IT" sz="2000" i="1" dirty="0">
                <a:solidFill>
                  <a:srgbClr val="FF0000"/>
                </a:solidFill>
              </a:rPr>
              <a:t> at </a:t>
            </a:r>
            <a:r>
              <a:rPr lang="it-IT" sz="2000" i="1" dirty="0" err="1">
                <a:solidFill>
                  <a:srgbClr val="FF0000"/>
                </a:solidFill>
              </a:rPr>
              <a:t>every</a:t>
            </a:r>
            <a:r>
              <a:rPr lang="it-IT" sz="2000" i="1" dirty="0">
                <a:solidFill>
                  <a:srgbClr val="FF0000"/>
                </a:solidFill>
              </a:rPr>
              <a:t> scale</a:t>
            </a:r>
            <a:r>
              <a:rPr lang="it-IT" sz="2000" dirty="0"/>
              <a:t>. </a:t>
            </a:r>
            <a:r>
              <a:rPr lang="it-IT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source detection in the </a:t>
            </a:r>
            <a:r>
              <a:rPr lang="it-IT" sz="20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needlet</a:t>
            </a:r>
            <a:r>
              <a:rPr lang="it-IT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it-IT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just">
              <a:defRPr/>
            </a:pPr>
            <a:r>
              <a:rPr lang="it-IT" sz="2000" dirty="0" err="1"/>
              <a:t>You</a:t>
            </a:r>
            <a:r>
              <a:rPr lang="it-IT" sz="2000" dirty="0"/>
              <a:t> can </a:t>
            </a:r>
            <a:r>
              <a:rPr lang="it-IT" sz="2000" dirty="0" err="1"/>
              <a:t>make</a:t>
            </a:r>
            <a:r>
              <a:rPr lang="it-IT" sz="2000" dirty="0"/>
              <a:t> the </a:t>
            </a:r>
            <a:r>
              <a:rPr lang="it-IT" sz="2000" dirty="0" err="1"/>
              <a:t>antitransform</a:t>
            </a:r>
            <a:r>
              <a:rPr lang="it-IT" sz="2000" dirty="0"/>
              <a:t> </a:t>
            </a:r>
            <a:r>
              <a:rPr lang="it-IT" sz="2000" dirty="0" err="1"/>
              <a:t>using</a:t>
            </a:r>
            <a:r>
              <a:rPr lang="it-IT" sz="2000" dirty="0"/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only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significant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2000" i="1" dirty="0" err="1">
                <a:solidFill>
                  <a:srgbClr val="FF0000"/>
                </a:solidFill>
              </a:rPr>
              <a:t>coefficients</a:t>
            </a:r>
            <a:r>
              <a:rPr lang="it-IT" sz="2000" dirty="0"/>
              <a:t> (e.g. “</a:t>
            </a:r>
            <a:r>
              <a:rPr lang="it-IT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</a:t>
            </a:r>
            <a:r>
              <a:rPr lang="it-IT" sz="2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thresholding</a:t>
            </a:r>
            <a:r>
              <a:rPr lang="it-IT" sz="2000" dirty="0"/>
              <a:t>”).</a:t>
            </a:r>
          </a:p>
        </p:txBody>
      </p:sp>
      <p:pic>
        <p:nvPicPr>
          <p:cNvPr id="23560" name="Picture 8" descr="C:\Users\roberto\Desktop\FERSYM2011\needlet\gif_images\soft_threshold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38" y="5003800"/>
            <a:ext cx="19240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C:\Users\roberto\Desktop\FERSYM2011\needlet\gif_images\argosim_mex_softthres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8150" y="3625850"/>
            <a:ext cx="5329238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CasellaDiTesto 10"/>
          <p:cNvSpPr txBox="1">
            <a:spLocks noChangeArrowheads="1"/>
          </p:cNvSpPr>
          <p:nvPr/>
        </p:nvSpPr>
        <p:spPr bwMode="auto">
          <a:xfrm>
            <a:off x="300038" y="6424613"/>
            <a:ext cx="2519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/>
              <a:t>Weight function</a:t>
            </a:r>
          </a:p>
        </p:txBody>
      </p:sp>
      <p:sp>
        <p:nvSpPr>
          <p:cNvPr id="23563" name="CasellaDiTesto 10"/>
          <p:cNvSpPr txBox="1">
            <a:spLocks noChangeArrowheads="1"/>
          </p:cNvSpPr>
          <p:nvPr/>
        </p:nvSpPr>
        <p:spPr bwMode="auto">
          <a:xfrm>
            <a:off x="2773363" y="5543550"/>
            <a:ext cx="20161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Signals well separated even when overlap each other!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4464050" y="5003800"/>
            <a:ext cx="2376488" cy="11525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464050" y="5580063"/>
            <a:ext cx="3168650" cy="5762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D0952-8D4E-4E2C-A258-E8E9A60637A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15913"/>
            <a:ext cx="9023350" cy="655637"/>
          </a:xfrm>
        </p:spPr>
        <p:txBody>
          <a:bodyPr/>
          <a:lstStyle/>
          <a:p>
            <a:pPr>
              <a:defRPr/>
            </a:pPr>
            <a:r>
              <a:rPr lang="it-IT" sz="2600" dirty="0" err="1" smtClean="0"/>
              <a:t>Simulation</a:t>
            </a:r>
            <a:r>
              <a:rPr lang="it-IT" sz="2600" dirty="0" smtClean="0"/>
              <a:t> </a:t>
            </a:r>
            <a:r>
              <a:rPr lang="it-IT" sz="2600" dirty="0" err="1" smtClean="0"/>
              <a:t>of</a:t>
            </a:r>
            <a:r>
              <a:rPr lang="it-IT" sz="2600" dirty="0" smtClean="0"/>
              <a:t> the </a:t>
            </a:r>
            <a:r>
              <a:rPr lang="it-IT" sz="2600" dirty="0" err="1" smtClean="0"/>
              <a:t>application</a:t>
            </a:r>
            <a:r>
              <a:rPr lang="it-IT" sz="2600" dirty="0" smtClean="0"/>
              <a:t> </a:t>
            </a:r>
            <a:r>
              <a:rPr lang="it-IT" sz="2600" dirty="0" err="1" smtClean="0"/>
              <a:t>to</a:t>
            </a:r>
            <a:r>
              <a:rPr lang="it-IT" sz="2600" dirty="0" smtClean="0"/>
              <a:t> Fermi</a:t>
            </a:r>
            <a:endParaRPr lang="it-IT" sz="2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BD255-FF19-4D6D-B107-2DFC54E7A1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4582" name="Picture 2" descr="C:\Users\roberto\Desktop\fermi_vincenzo\gif_images\sky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900113"/>
            <a:ext cx="7980363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575816" y="5922654"/>
            <a:ext cx="9001000" cy="1169551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Point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sources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from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the 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 1-year Point Source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Catalog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(1451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background (gll_iem_v02.fit)</a:t>
            </a:r>
          </a:p>
          <a:p>
            <a:pPr>
              <a:buFont typeface="Wingdings" pitchFamily="2" charset="2"/>
              <a:buChar char="à"/>
              <a:defRPr/>
            </a:pP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extragalactic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isotropic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background (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r>
              <a:rPr lang="it-IT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-2.4)</a:t>
            </a:r>
          </a:p>
          <a:p>
            <a:pPr algn="r">
              <a:buFont typeface="Wingdings" pitchFamily="2" charset="2"/>
              <a:buChar char="à"/>
              <a:defRPr/>
            </a:pPr>
            <a:r>
              <a:rPr lang="it-IT" sz="1400" dirty="0" err="1"/>
              <a:t>Events</a:t>
            </a:r>
            <a:r>
              <a:rPr lang="it-IT" sz="1400" dirty="0"/>
              <a:t> </a:t>
            </a:r>
            <a:r>
              <a:rPr lang="it-IT" sz="1400" dirty="0" err="1"/>
              <a:t>selected</a:t>
            </a:r>
            <a:r>
              <a:rPr lang="it-IT" sz="1400" dirty="0"/>
              <a:t> </a:t>
            </a:r>
            <a:r>
              <a:rPr lang="it-IT" sz="1400" dirty="0" err="1"/>
              <a:t>within</a:t>
            </a:r>
            <a:r>
              <a:rPr lang="it-IT" sz="1400" dirty="0"/>
              <a:t> 105° </a:t>
            </a:r>
            <a:r>
              <a:rPr lang="it-IT" sz="1400" dirty="0" err="1"/>
              <a:t>zenith</a:t>
            </a:r>
            <a:r>
              <a:rPr lang="it-IT" sz="1400" dirty="0"/>
              <a:t> angle</a:t>
            </a:r>
          </a:p>
          <a:p>
            <a:pPr algn="r">
              <a:buFont typeface="Wingdings" pitchFamily="2" charset="2"/>
              <a:buChar char="à"/>
              <a:defRPr/>
            </a:pPr>
            <a:r>
              <a:rPr lang="it-IT" sz="1400" dirty="0"/>
              <a:t>Energy 1-100 </a:t>
            </a:r>
            <a:r>
              <a:rPr lang="it-IT" sz="1400" dirty="0" err="1"/>
              <a:t>GeV</a:t>
            </a:r>
            <a:endParaRPr lang="it-IT" sz="1400" dirty="0"/>
          </a:p>
          <a:p>
            <a:pPr algn="r">
              <a:buFont typeface="Wingdings" pitchFamily="2" charset="2"/>
              <a:buChar char="à"/>
              <a:defRPr/>
            </a:pPr>
            <a:r>
              <a:rPr lang="it-IT" sz="1400" dirty="0" err="1"/>
              <a:t>Simulated</a:t>
            </a:r>
            <a:r>
              <a:rPr lang="it-IT" sz="1400" dirty="0"/>
              <a:t> </a:t>
            </a:r>
            <a:r>
              <a:rPr lang="it-IT" sz="1400" dirty="0" err="1"/>
              <a:t>exposure</a:t>
            </a:r>
            <a:r>
              <a:rPr lang="it-IT" sz="1400" dirty="0"/>
              <a:t> </a:t>
            </a:r>
            <a:r>
              <a:rPr lang="it-IT" sz="1400" dirty="0" err="1"/>
              <a:t>time</a:t>
            </a:r>
            <a:r>
              <a:rPr lang="it-IT" sz="1400" dirty="0"/>
              <a:t>: 3.16X10</a:t>
            </a:r>
            <a:r>
              <a:rPr lang="it-IT" sz="1400" baseline="30000" dirty="0"/>
              <a:t>6</a:t>
            </a:r>
            <a:r>
              <a:rPr lang="it-IT" sz="1400" dirty="0"/>
              <a:t> </a:t>
            </a:r>
            <a:r>
              <a:rPr lang="it-IT" sz="1400" dirty="0" err="1"/>
              <a:t>secs</a:t>
            </a:r>
            <a:r>
              <a:rPr lang="it-IT" sz="1400" dirty="0"/>
              <a:t> (1 </a:t>
            </a:r>
            <a:r>
              <a:rPr lang="it-IT" sz="1400" dirty="0" err="1"/>
              <a:t>year</a:t>
            </a:r>
            <a:r>
              <a:rPr lang="it-IT" sz="1400" dirty="0"/>
              <a:t>)</a:t>
            </a:r>
          </a:p>
          <a:p>
            <a:pPr algn="r">
              <a:buFont typeface="Wingdings" pitchFamily="2" charset="2"/>
              <a:buChar char="à"/>
              <a:defRPr/>
            </a:pPr>
            <a:r>
              <a:rPr lang="it-IT" sz="1400" dirty="0" err="1"/>
              <a:t>Instrument</a:t>
            </a:r>
            <a:r>
              <a:rPr lang="it-IT" sz="1400" dirty="0"/>
              <a:t> </a:t>
            </a:r>
            <a:r>
              <a:rPr lang="it-IT" sz="1400" dirty="0" err="1"/>
              <a:t>response</a:t>
            </a:r>
            <a:r>
              <a:rPr lang="it-IT" sz="1400" dirty="0"/>
              <a:t> </a:t>
            </a:r>
            <a:r>
              <a:rPr lang="it-IT" sz="1400" dirty="0" err="1"/>
              <a:t>functions</a:t>
            </a:r>
            <a:r>
              <a:rPr lang="it-IT" sz="1400" dirty="0"/>
              <a:t> </a:t>
            </a:r>
            <a:r>
              <a:rPr lang="it-IT" sz="1400" dirty="0" err="1"/>
              <a:t>from</a:t>
            </a:r>
            <a:r>
              <a:rPr lang="it-IT" sz="1400" dirty="0"/>
              <a:t> P6_V3_DIFFUSE</a:t>
            </a:r>
          </a:p>
        </p:txBody>
      </p:sp>
      <p:sp>
        <p:nvSpPr>
          <p:cNvPr id="8" name="Rettangolo 7"/>
          <p:cNvSpPr/>
          <p:nvPr/>
        </p:nvSpPr>
        <p:spPr>
          <a:xfrm>
            <a:off x="3624263" y="5580063"/>
            <a:ext cx="29289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/>
              <a:t>Beta </a:t>
            </a:r>
            <a:r>
              <a:rPr lang="it-IT" dirty="0" err="1" smtClean="0"/>
              <a:t>coefficients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Fermi </a:t>
            </a:r>
            <a:r>
              <a:rPr lang="it-IT" dirty="0" err="1" smtClean="0"/>
              <a:t>sky-map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694A8-42A1-4E3E-91D0-B0E4EEEBF7B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5606" name="Picture 2" descr="C:\Users\roberto\Desktop\fermi_vincenzo\gif_images\sim_1FGL_mex_beta_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063" y="1116013"/>
            <a:ext cx="7993062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>
            <a:stCxn id="25609" idx="0"/>
          </p:cNvCxnSpPr>
          <p:nvPr/>
        </p:nvCxnSpPr>
        <p:spPr>
          <a:xfrm rot="16200000" flipV="1">
            <a:off x="1242219" y="4482307"/>
            <a:ext cx="2232025" cy="8270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stCxn id="25609" idx="0"/>
          </p:cNvCxnSpPr>
          <p:nvPr/>
        </p:nvCxnSpPr>
        <p:spPr>
          <a:xfrm rot="5400000" flipH="1" flipV="1">
            <a:off x="2646362" y="4049713"/>
            <a:ext cx="2087563" cy="18367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CasellaDiTesto 10"/>
          <p:cNvSpPr txBox="1">
            <a:spLocks noChangeArrowheads="1"/>
          </p:cNvSpPr>
          <p:nvPr/>
        </p:nvSpPr>
        <p:spPr bwMode="auto">
          <a:xfrm>
            <a:off x="431800" y="6011863"/>
            <a:ext cx="4679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solidFill>
                  <a:srgbClr val="FF0000"/>
                </a:solidFill>
              </a:rPr>
              <a:t>Diffuse signals lay at lower scales </a:t>
            </a:r>
            <a:r>
              <a:rPr lang="it-IT" sz="16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it-IT" sz="1600">
                <a:solidFill>
                  <a:srgbClr val="FF0000"/>
                </a:solidFill>
              </a:rPr>
              <a:t>very good estimation if the stronger sources are masked (very standard technique in CMB data analysis).</a:t>
            </a:r>
          </a:p>
        </p:txBody>
      </p:sp>
      <p:sp>
        <p:nvSpPr>
          <p:cNvPr id="25610" name="CasellaDiTesto 11"/>
          <p:cNvSpPr txBox="1">
            <a:spLocks noChangeArrowheads="1"/>
          </p:cNvSpPr>
          <p:nvPr/>
        </p:nvSpPr>
        <p:spPr bwMode="auto">
          <a:xfrm>
            <a:off x="5761038" y="6011863"/>
            <a:ext cx="3887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solidFill>
                  <a:srgbClr val="0070C0"/>
                </a:solidFill>
              </a:rPr>
              <a:t>Only point sources are visible  at high needlet orders (diffuse back/foreground simply lives on other angular scales)</a:t>
            </a:r>
          </a:p>
        </p:txBody>
      </p:sp>
      <p:cxnSp>
        <p:nvCxnSpPr>
          <p:cNvPr id="14" name="Connettore 2 13"/>
          <p:cNvCxnSpPr>
            <a:stCxn id="25610" idx="0"/>
          </p:cNvCxnSpPr>
          <p:nvPr/>
        </p:nvCxnSpPr>
        <p:spPr>
          <a:xfrm rot="16200000" flipV="1">
            <a:off x="6299994" y="4607719"/>
            <a:ext cx="2232025" cy="57626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25610" idx="0"/>
          </p:cNvCxnSpPr>
          <p:nvPr/>
        </p:nvCxnSpPr>
        <p:spPr>
          <a:xfrm rot="5400000" flipH="1" flipV="1">
            <a:off x="6948488" y="4391025"/>
            <a:ext cx="2376488" cy="865187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263" y="676275"/>
            <a:ext cx="9021762" cy="655638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it-IT" sz="29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it-IT" sz="29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sz="29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zoom of the Cygnus region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E9260-8505-471E-AF0A-B8AC79A702F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6630" name="Picture 2" descr="C:\Users\roberto\Desktop\fermi_vincenzo\gif_images\cygnus_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13" y="1336675"/>
            <a:ext cx="41783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Users\roberto\Desktop\fermi_vincenzo\gif_images\cygnus_mex_beta_ani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213" y="1354138"/>
            <a:ext cx="4176712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17"/>
          <p:cNvGrpSpPr>
            <a:grpSpLocks/>
          </p:cNvGrpSpPr>
          <p:nvPr/>
        </p:nvGrpSpPr>
        <p:grpSpPr bwMode="auto">
          <a:xfrm>
            <a:off x="431800" y="1366838"/>
            <a:ext cx="9004300" cy="5727700"/>
            <a:chOff x="431800" y="1367569"/>
            <a:chExt cx="9004854" cy="5727390"/>
          </a:xfrm>
        </p:grpSpPr>
        <p:pic>
          <p:nvPicPr>
            <p:cNvPr id="26634" name="Picture 4" descr="C:\Users\roberto\Desktop\fermi_vincenzo\gif_images\cygnus_mex_softthresh_anim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824" y="1367569"/>
              <a:ext cx="4176464" cy="522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8" descr="C:\Users\roberto\Desktop\FERSYM2011\needlet\gif_images\soft_threshold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21210" y="5057889"/>
              <a:ext cx="2715444" cy="203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431800" y="6407608"/>
              <a:ext cx="6336103" cy="5841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Soft </a:t>
              </a:r>
              <a:r>
                <a:rPr lang="it-IT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thresholding</a:t>
              </a:r>
              <a:r>
                <a:rPr lang="it-IT" sz="1600" dirty="0"/>
                <a:t>: </a:t>
              </a:r>
              <a:r>
                <a:rPr lang="it-IT" sz="1600" dirty="0" err="1"/>
                <a:t>we</a:t>
              </a:r>
              <a:r>
                <a:rPr lang="it-IT" sz="1600" dirty="0"/>
                <a:t> </a:t>
              </a:r>
              <a:r>
                <a:rPr lang="it-IT" sz="1600" dirty="0" err="1"/>
                <a:t>use</a:t>
              </a:r>
              <a:r>
                <a:rPr lang="it-IT" sz="1600" dirty="0"/>
                <a:t> </a:t>
              </a:r>
              <a:r>
                <a:rPr lang="it-IT" sz="1600" dirty="0" err="1"/>
                <a:t>only</a:t>
              </a:r>
              <a:r>
                <a:rPr lang="it-IT" sz="1600" dirty="0"/>
                <a:t> beta </a:t>
              </a:r>
              <a:r>
                <a:rPr lang="it-IT" sz="1600" dirty="0" err="1"/>
                <a:t>coefficients</a:t>
              </a:r>
              <a:r>
                <a:rPr lang="it-IT" sz="1600" dirty="0"/>
                <a:t> </a:t>
              </a:r>
              <a:r>
                <a:rPr lang="it-IT" sz="1600" dirty="0" err="1"/>
                <a:t>larger</a:t>
              </a:r>
              <a:r>
                <a:rPr lang="it-IT" sz="1600" dirty="0"/>
                <a:t> </a:t>
              </a:r>
              <a:r>
                <a:rPr lang="it-IT" sz="1600" dirty="0" err="1"/>
                <a:t>than</a:t>
              </a:r>
              <a:r>
                <a:rPr lang="it-IT" sz="1600" dirty="0"/>
                <a:t> 5 </a:t>
              </a:r>
              <a:r>
                <a:rPr lang="it-IT" sz="1600" dirty="0" err="1"/>
                <a:t>r.m.s.</a:t>
              </a:r>
              <a:r>
                <a:rPr lang="it-IT" sz="1600" dirty="0"/>
                <a:t> (</a:t>
              </a:r>
              <a:r>
                <a:rPr lang="it-IT" sz="1600" dirty="0" err="1"/>
                <a:t>r.m.s.</a:t>
              </a:r>
              <a:r>
                <a:rPr lang="it-IT" sz="1600" dirty="0"/>
                <a:t> </a:t>
              </a:r>
              <a:r>
                <a:rPr lang="it-IT" sz="1600" u="sng" dirty="0" err="1">
                  <a:solidFill>
                    <a:srgbClr val="FF0000"/>
                  </a:solidFill>
                </a:rPr>
                <a:t>roughly</a:t>
              </a:r>
              <a:r>
                <a:rPr lang="it-IT" sz="1600" dirty="0"/>
                <a:t> </a:t>
              </a:r>
              <a:r>
                <a:rPr lang="it-IT" sz="1600" dirty="0" err="1"/>
                <a:t>estimated</a:t>
              </a:r>
              <a:r>
                <a:rPr lang="it-IT" sz="1600" dirty="0"/>
                <a:t>).</a:t>
              </a:r>
            </a:p>
          </p:txBody>
        </p:sp>
        <p:sp>
          <p:nvSpPr>
            <p:cNvPr id="12" name="Ovale 11"/>
            <p:cNvSpPr/>
            <p:nvPr/>
          </p:nvSpPr>
          <p:spPr>
            <a:xfrm>
              <a:off x="7776027" y="2123178"/>
              <a:ext cx="1368509" cy="12969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6" name="Connettore 2 15"/>
            <p:cNvCxnSpPr>
              <a:endCxn id="12" idx="3"/>
            </p:cNvCxnSpPr>
            <p:nvPr/>
          </p:nvCxnSpPr>
          <p:spPr>
            <a:xfrm flipV="1">
              <a:off x="1800309" y="3229605"/>
              <a:ext cx="6177343" cy="35748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6311900" y="2555875"/>
            <a:ext cx="1465263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 i="1">
                <a:solidFill>
                  <a:schemeClr val="bg1"/>
                </a:solidFill>
              </a:rPr>
              <a:t>r.m.s. estimation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5" descr="C:\Users\roberto\Desktop\fermi_vincenzo\gif_images\less_sig_sourc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563" y="4016375"/>
            <a:ext cx="2506662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Soft </a:t>
            </a:r>
            <a:r>
              <a:rPr lang="it-IT" dirty="0" err="1" smtClean="0"/>
              <a:t>thresholding</a:t>
            </a:r>
            <a:r>
              <a:rPr lang="it-IT" dirty="0" smtClean="0"/>
              <a:t> </a:t>
            </a:r>
            <a:r>
              <a:rPr lang="it-IT" dirty="0" err="1" smtClean="0"/>
              <a:t>application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ABA8A1"/>
                </a:solidFill>
                <a:cs typeface="Arial" pitchFamily="34" charset="0"/>
              </a:rPr>
              <a:t>2011, May</a:t>
            </a: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ABA8A1"/>
              </a:solidFill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6CB33-42B4-4C9F-A125-DBC5A7EB620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7655" name="Picture 5" descr="C:\Users\roberto\Desktop\fermi_vincenzo\gif_images\cygnus_antitrans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238" y="971550"/>
            <a:ext cx="250666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" descr="C:\Users\roberto\Desktop\fermi_vincenzo\gif_images\cygnus_source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975" y="971550"/>
            <a:ext cx="25336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roberto\Desktop\fermi_vincenzo\gif_images\less_sig_antitransf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6350" y="4014788"/>
            <a:ext cx="2519363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" descr="C:\Users\roberto\Desktop\fermi_vincenzo\gif_images\cygnus_map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966788"/>
            <a:ext cx="252095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roberto\Desktop\fermi_vincenzo\gif_images\less_sig_map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5475" y="4030663"/>
            <a:ext cx="25082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e 12"/>
          <p:cNvSpPr/>
          <p:nvPr/>
        </p:nvSpPr>
        <p:spPr>
          <a:xfrm>
            <a:off x="812800" y="5867400"/>
            <a:ext cx="865188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1677988" y="6389688"/>
            <a:ext cx="1463675" cy="4619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 i="1">
                <a:solidFill>
                  <a:schemeClr val="bg1"/>
                </a:solidFill>
              </a:rPr>
              <a:t>r.m.s. estimation region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4067175" y="6213475"/>
            <a:ext cx="19446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Fermi 1FGL </a:t>
            </a:r>
            <a:r>
              <a:rPr lang="it-IT" sz="1600" b="1" i="1" dirty="0" err="1">
                <a:solidFill>
                  <a:srgbClr val="FF0000"/>
                </a:solidFill>
              </a:rPr>
              <a:t>less</a:t>
            </a:r>
            <a:r>
              <a:rPr lang="it-IT" sz="1600" b="1" i="1" dirty="0">
                <a:solidFill>
                  <a:srgbClr val="FF0000"/>
                </a:solidFill>
              </a:rPr>
              <a:t> </a:t>
            </a:r>
            <a:r>
              <a:rPr lang="it-IT" sz="1600" b="1" i="1" dirty="0" err="1">
                <a:solidFill>
                  <a:srgbClr val="FF0000"/>
                </a:solidFill>
              </a:rPr>
              <a:t>significant</a:t>
            </a:r>
            <a:r>
              <a:rPr lang="it-IT" sz="1600" dirty="0"/>
              <a:t> 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9E00F-DFCD-4A2B-8F1B-3C7E2F87732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02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436B8-0AA3-4F9D-A55E-A0741405B8A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4F077-A09F-44A5-8590-39BC5F8BB46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B0DEF-3EC5-4E9D-B4D0-C6B95B25768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79182-B86F-4053-BFC9-1669C7EDC40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E5EE72-0E13-4812-8069-3F66860882D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55688" y="-107791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D43A9-E0CB-4748-B246-52F74FD79C4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3B850-645A-4F5A-96E6-0DA29928842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6DE2C-CC6E-417C-80AC-E941A41BEB8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94228-8A43-43BB-BAFE-A4DB01AE03E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A38E8-FD68-4651-B20F-DF483F10587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345D8-E05C-4CED-BAB7-2A96BBEC155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16343-8425-4CCB-ABA3-8142628F0A9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B5098-C3E6-426D-A983-3A272B658D3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F1B35-89EC-4597-8E39-A1ED998F1F0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388F6-0563-49E5-BE19-27AE2E49784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6DF36-BEBD-46A9-ABEF-6DB302532C4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9F947-CF1C-4545-8E7F-F8757D1A918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E0F2ED-1847-4034-BD1D-AC161CEC1DA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33C4A-E064-4FBB-9D52-2BAD9EE2AA4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462C9-0DDE-452C-8E4D-2152D178C2E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909A6-6675-445F-A8EC-9E8941BD479B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46CFF-F41E-4826-B96E-F2A55918045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388938"/>
            <a:ext cx="9023350" cy="65405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F2E89B-5E9C-4949-8122-0D55D6489F0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7895-B198-4C9B-AD93-C37C466F537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7895-B198-4C9B-AD93-C37C466F5371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0243" name="Rectangle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7895-B198-4C9B-AD93-C37C466F5371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2011, 10th April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III  Fermi symposium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7895-B198-4C9B-AD93-C37C466F537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it-IT" smtClean="0">
              <a:effectLst/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it-IT" smtClean="0">
                <a:effectLst/>
              </a:rPr>
              <a:t>Needlets definition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it-IT" smtClean="0"/>
              <a:t>NPW (2006)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2952750" y="1331913"/>
          <a:ext cx="4435475" cy="804862"/>
        </p:xfrm>
        <a:graphic>
          <a:graphicData uri="http://schemas.openxmlformats.org/presentationml/2006/ole">
            <p:oleObj spid="_x0000_s1026" name="Equation" r:id="rId3" imgW="2311200" imgH="419040" progId="Equation.3">
              <p:embed/>
            </p:oleObj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5688" y="-1096963"/>
            <a:ext cx="12190413" cy="974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5688" y="-1096963"/>
            <a:ext cx="12192001" cy="975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tro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3450</TotalTime>
  <Words>659</Words>
  <Application>Microsoft Office PowerPoint</Application>
  <PresentationFormat>Personalizzato</PresentationFormat>
  <Paragraphs>157</Paragraphs>
  <Slides>51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3" baseType="lpstr">
      <vt:lpstr>Astro</vt:lpstr>
      <vt:lpstr>Equation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Needlets definition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Results for ground-based telescopes with large field of view</vt:lpstr>
      <vt:lpstr>Needlet transform</vt:lpstr>
      <vt:lpstr>Estimation of the r.m.s.</vt:lpstr>
      <vt:lpstr>Managing the transform coefficients</vt:lpstr>
      <vt:lpstr>Simulation of the application to Fermi</vt:lpstr>
      <vt:lpstr>Beta coefficients of the Fermi sky-map</vt:lpstr>
      <vt:lpstr> A zoom of the Cygnus region</vt:lpstr>
      <vt:lpstr>Soft thresholding application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roberto</dc:creator>
  <cp:lastModifiedBy>marinucci</cp:lastModifiedBy>
  <cp:revision>302</cp:revision>
  <dcterms:created xsi:type="dcterms:W3CDTF">2011-02-01T21:19:42Z</dcterms:created>
  <dcterms:modified xsi:type="dcterms:W3CDTF">2014-05-19T13:36:20Z</dcterms:modified>
</cp:coreProperties>
</file>