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8" r:id="rId2"/>
    <p:sldId id="372" r:id="rId3"/>
    <p:sldId id="371" r:id="rId4"/>
    <p:sldId id="370" r:id="rId5"/>
    <p:sldId id="319" r:id="rId6"/>
    <p:sldId id="335" r:id="rId7"/>
    <p:sldId id="322" r:id="rId8"/>
    <p:sldId id="318" r:id="rId9"/>
    <p:sldId id="291" r:id="rId10"/>
    <p:sldId id="296" r:id="rId11"/>
    <p:sldId id="373" r:id="rId12"/>
    <p:sldId id="337" r:id="rId13"/>
    <p:sldId id="375" r:id="rId14"/>
    <p:sldId id="338" r:id="rId15"/>
    <p:sldId id="339" r:id="rId16"/>
    <p:sldId id="341" r:id="rId17"/>
    <p:sldId id="342" r:id="rId18"/>
    <p:sldId id="381" r:id="rId19"/>
    <p:sldId id="383" r:id="rId20"/>
    <p:sldId id="344" r:id="rId21"/>
    <p:sldId id="382" r:id="rId22"/>
    <p:sldId id="384" r:id="rId23"/>
    <p:sldId id="347" r:id="rId24"/>
    <p:sldId id="369" r:id="rId25"/>
    <p:sldId id="368" r:id="rId26"/>
    <p:sldId id="367" r:id="rId27"/>
    <p:sldId id="380" r:id="rId28"/>
    <p:sldId id="356" r:id="rId29"/>
    <p:sldId id="357" r:id="rId30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FFFF00"/>
    <a:srgbClr val="CC99FF"/>
    <a:srgbClr val="336600"/>
    <a:srgbClr val="FF99FF"/>
    <a:srgbClr val="99FF99"/>
    <a:srgbClr val="FF9900"/>
    <a:srgbClr val="990033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4" autoAdjust="0"/>
    <p:restoredTop sz="80799" autoAdjust="0"/>
  </p:normalViewPr>
  <p:slideViewPr>
    <p:cSldViewPr>
      <p:cViewPr>
        <p:scale>
          <a:sx n="75" d="100"/>
          <a:sy n="75" d="100"/>
        </p:scale>
        <p:origin x="-989" y="6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800749-F134-4851-BFFC-CFD5EB5479B3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975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135DC8-8C29-421C-AB1D-CFCE16AC88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89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824AF70-C8DF-44D8-9C3C-017287055F59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6464"/>
            <a:ext cx="5335893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5885CA1-2E62-4249-8DC4-644EBF9F9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1887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495B0-3E4C-4E75-B9DE-5A65CCD7E90B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A8539-19DC-40B9-9E4D-7FF44A84777E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295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5CA1-2E62-4249-8DC4-644EBF9F917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59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896814-9DCC-49BE-9495-595FD7BF1215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336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/>
          <p:cNvSpPr>
            <a:spLocks noGrp="1"/>
          </p:cNvSpPr>
          <p:nvPr>
            <p:ph type="body" idx="1"/>
          </p:nvPr>
        </p:nvSpPr>
        <p:spPr bwMode="auto">
          <a:xfrm>
            <a:off x="666598" y="4714876"/>
            <a:ext cx="5335893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5CA1-2E62-4249-8DC4-644EBF9F917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6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49987D-CC81-4725-9A15-C62D25884C78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338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7" name="Rectangle 3"/>
          <p:cNvSpPr>
            <a:spLocks noGrp="1"/>
          </p:cNvSpPr>
          <p:nvPr>
            <p:ph type="body" idx="1"/>
          </p:nvPr>
        </p:nvSpPr>
        <p:spPr bwMode="auto">
          <a:xfrm>
            <a:off x="666598" y="4714876"/>
            <a:ext cx="5335893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8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74793-5FFB-4D0D-AFD4-430A07E68C87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340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A65E0D-AA11-4050-A292-ED5F53EAA878}" type="slidenum">
              <a:rPr lang="en-GB"/>
              <a:pPr>
                <a:defRPr/>
              </a:pPr>
              <a:t>16</a:t>
            </a:fld>
            <a:endParaRPr lang="en-GB"/>
          </a:p>
        </p:txBody>
      </p:sp>
      <p:sp>
        <p:nvSpPr>
          <p:cNvPr id="345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/>
          <p:cNvSpPr>
            <a:spLocks noGrp="1"/>
          </p:cNvSpPr>
          <p:nvPr>
            <p:ph type="body" idx="1"/>
          </p:nvPr>
        </p:nvSpPr>
        <p:spPr bwMode="auto">
          <a:xfrm>
            <a:off x="666598" y="4714876"/>
            <a:ext cx="5335893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349440-1692-4D68-B2C7-5072588C376E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347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9" name="Rectangle 3"/>
          <p:cNvSpPr>
            <a:spLocks noGrp="1"/>
          </p:cNvSpPr>
          <p:nvPr>
            <p:ph type="body" idx="1"/>
          </p:nvPr>
        </p:nvSpPr>
        <p:spPr bwMode="auto">
          <a:xfrm>
            <a:off x="666598" y="4714876"/>
            <a:ext cx="5335893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5CA1-2E62-4249-8DC4-644EBF9F9174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02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0A05E7-AA6D-45E3-90CA-D484265B7AC6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349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800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5CA1-2E62-4249-8DC4-644EBF9F917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2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0A05E7-AA6D-45E3-90CA-D484265B7AC6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349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800" baseline="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0A05E7-AA6D-45E3-90CA-D484265B7AC6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349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8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5CA1-2E62-4249-8DC4-644EBF9F9174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553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827628-4057-4978-AF26-BE63364EF5B9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351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GB" sz="16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827628-4057-4978-AF26-BE63364EF5B9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351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2488" y="744538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GB" sz="16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5CA1-2E62-4249-8DC4-644EBF9F9174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897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CB1230-C4CB-47B5-98D4-4A58F890D44A}" type="slidenum">
              <a:rPr lang="en-GB"/>
              <a:pPr>
                <a:defRPr/>
              </a:pPr>
              <a:t>28</a:t>
            </a:fld>
            <a:endParaRPr lang="en-GB"/>
          </a:p>
        </p:txBody>
      </p:sp>
      <p:sp>
        <p:nvSpPr>
          <p:cNvPr id="371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146835-AAEE-4D48-96FE-F65E2DA52F3E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373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3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5CA1-2E62-4249-8DC4-644EBF9F917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23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85CA1-2E62-4249-8DC4-644EBF9F917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81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636514-C66C-4923-98C2-1634011B1754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6F0513-EF3E-407A-B1B5-53FFD85A4F8E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xfrm>
            <a:off x="666598" y="4714876"/>
            <a:ext cx="5335893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5388B-F1A4-4677-AC59-208ED4E735F8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xfrm>
            <a:off x="666598" y="4714876"/>
            <a:ext cx="5335893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D37651-B8E8-48FD-BE65-1360297952B4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291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/>
          </p:cNvSpPr>
          <p:nvPr>
            <p:ph type="body" idx="1"/>
          </p:nvPr>
        </p:nvSpPr>
        <p:spPr bwMode="auto">
          <a:xfrm>
            <a:off x="666598" y="4714876"/>
            <a:ext cx="5335893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36F54B-91BC-4060-8985-BE242B8A519C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293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/>
          </p:cNvSpPr>
          <p:nvPr>
            <p:ph type="body" idx="1"/>
          </p:nvPr>
        </p:nvSpPr>
        <p:spPr bwMode="auto">
          <a:xfrm>
            <a:off x="666598" y="4714876"/>
            <a:ext cx="5335893" cy="44688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6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4CB64-89E0-4D38-A4DD-4672ECAFB758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337C-7293-4C28-B758-A58A0562E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4CA7-9182-48FB-842A-2212DFCAB6A1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C098-ECD4-46A7-8749-CD83E43912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4ABB-B96E-42AD-9D7A-81E82A64FF23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CCD0-30B8-4677-9011-1878178ABF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6C1E-1EA1-436C-AB28-DB49C85B29AA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4C10F-154E-4821-9099-29155AFD9A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F170-82DB-4410-98D9-7256BA0DD525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DD2D-995B-4B22-8F90-A5559BA472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B9E6-EB09-4761-92A4-C0D9CF26AE52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2CEFA-9BC6-47D2-81E0-450A23E527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9BFC-86E6-4915-9A2F-D92AEBB11AA3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860C8-8CCF-452F-AD7A-DA558BD85F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E1CC-C187-45C0-BFE3-C440287EC61E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9902-720E-43FD-81B5-4AD364C28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A3C0-D41D-412C-8638-6D73E6BD2B51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AF20-D63B-4682-A182-238D6D2D15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5303-789F-483E-9A9F-59C8BA4CB9B2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0B9FB-BD00-4BFA-82F1-97112217B7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1441-DAA3-46B0-AD3C-CB50F4069F37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1563-5B9F-402E-828F-0042BE97A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79EE-EA9F-4BC5-B3A0-20D48B3C6A2B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6A1CE-2078-4CBB-9F84-4ADDF88FBA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7760-5088-4D44-B51C-E22034E44B19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1285-314C-4374-B542-87543F0148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3A646-A6A1-455E-BEB2-CAB37102929B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BA18-BAFF-45A9-88D3-650033283A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FC54BF-A18F-4F5C-9236-603C251C7797}" type="datetimeFigureOut">
              <a:rPr lang="en-GB"/>
              <a:pPr>
                <a:defRPr/>
              </a:pPr>
              <a:t>18/05/2014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0CD393-7A75-424C-87A1-5CAA853C74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://mdsaresuki.blogspot.com/2013/10/download-lagu-adista-band-lengkap-dan.html&amp;sa=U&amp;ei=qhVeU9v7DsjqPKCEgfgO&amp;ved=0CEQQ9QEwCw&amp;usg=AFQjCNH0raKJcSfn3Fl0AhC2STxarRhWWg" TargetMode="External"/><Relationship Id="rId13" Type="http://schemas.openxmlformats.org/officeDocument/2006/relationships/image" Target="../media/image10.jpeg"/><Relationship Id="rId18" Type="http://schemas.openxmlformats.org/officeDocument/2006/relationships/hyperlink" Target="https://www.google.com/url?q=http://www.okestart.com/lirik-lagu-adista-saranghae.xhtml&amp;sa=U&amp;ei=1hdeU8DwE8nVObipgLgP&amp;ved=0CEAQ9QEwCTg8&amp;usg=AFQjCNEt2u22HwUUUAJ9AZHTTYo-KirSdA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hyperlink" Target="https://www.google.com/url?q=http://profilband.info/profil-dan-biodata-personil-band-adista-lengkap/&amp;sa=U&amp;ei=shZeU_PWJYS6OMvegOAM&amp;ved=0CC4Q9QEwADgU&amp;usg=AFQjCNEg8d52RDfaDX8d8FB5BSROlPjWUQ" TargetMode="External"/><Relationship Id="rId17" Type="http://schemas.openxmlformats.org/officeDocument/2006/relationships/image" Target="../media/image12.jpeg"/><Relationship Id="rId2" Type="http://schemas.openxmlformats.org/officeDocument/2006/relationships/audio" Target="../media/media1.mp3"/><Relationship Id="rId16" Type="http://schemas.openxmlformats.org/officeDocument/2006/relationships/hyperlink" Target="http://4.bp.blogspot.com/-tzjs8GaFoBg/UQn1JC1LT3I/AAAAAAAADk4/FHe8vR3VCAo/s1600/Adista+Saranghae.jpg" TargetMode="External"/><Relationship Id="rId20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hyperlink" Target="https://www.google.com/url?q=http://gagkerensih.wordpress.com/2013/01/11/adista-di-tinggal-lagi/&amp;sa=U&amp;ei=qhVeU9v7DsjqPKCEgfgO&amp;ved=0CDwQ9QEwBw&amp;usg=AFQjCNG8HMMwVXRNCvofbobksFzq3QrcdA" TargetMode="External"/><Relationship Id="rId15" Type="http://schemas.openxmlformats.org/officeDocument/2006/relationships/image" Target="../media/image11.jpeg"/><Relationship Id="rId10" Type="http://schemas.openxmlformats.org/officeDocument/2006/relationships/hyperlink" Target="https://www.google.com/url?q=http://www.youtube.com/all_comments?v%3DXCdfmd3YNAY&amp;sa=U&amp;ei=qhVeU9v7DsjqPKCEgfgO&amp;ved=0CEwQ9QEwDw&amp;usg=AFQjCNGrh4FH-QxNOvtvQqB8E7Op7d5N3g" TargetMode="External"/><Relationship Id="rId19" Type="http://schemas.openxmlformats.org/officeDocument/2006/relationships/image" Target="../media/image1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jpeg"/><Relationship Id="rId14" Type="http://schemas.openxmlformats.org/officeDocument/2006/relationships/hyperlink" Target="https://www.google.com/url?q=http://koploindonesia.blogspot.com/2012/10/adista-ku-tak-bisa.html&amp;sa=U&amp;ei=shZeU_PWJYS6OMvegOAM&amp;ved=0CEAQ9QEwCTgU&amp;usg=AFQjCNE2EqnZAZzVgepaGRlqGEbUmNvLp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/>
          </p:cNvSpPr>
          <p:nvPr>
            <p:ph type="title" idx="4294967295"/>
          </p:nvPr>
        </p:nvSpPr>
        <p:spPr>
          <a:xfrm>
            <a:off x="1401761" y="1772816"/>
            <a:ext cx="6408738" cy="2376487"/>
          </a:xfrm>
          <a:solidFill>
            <a:srgbClr val="FFCC99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en-GB" sz="4000" b="1" dirty="0" smtClean="0"/>
              <a:t>FAMILIES OF </a:t>
            </a:r>
            <a:br>
              <a:rPr lang="en-GB" sz="4000" b="1" dirty="0" smtClean="0"/>
            </a:br>
            <a:r>
              <a:rPr lang="en-GB" sz="4000" b="1" dirty="0" smtClean="0"/>
              <a:t>UNIMODAL DISTRIBUTIONS </a:t>
            </a:r>
            <a:br>
              <a:rPr lang="en-GB" sz="4000" b="1" dirty="0" smtClean="0"/>
            </a:br>
            <a:r>
              <a:rPr lang="en-GB" sz="4000" b="1" dirty="0" smtClean="0"/>
              <a:t>ON THE CIRCLE 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563936" y="4486474"/>
            <a:ext cx="20843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dirty="0">
                <a:latin typeface="Freestyle Script" pitchFamily="66" charset="0"/>
              </a:rPr>
              <a:t>Chris Jones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645568" y="5312569"/>
            <a:ext cx="3921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8000"/>
                </a:solidFill>
              </a:rPr>
              <a:t>THE OPEN UNIVERSITY</a:t>
            </a:r>
          </a:p>
        </p:txBody>
      </p:sp>
      <p:pic>
        <p:nvPicPr>
          <p:cNvPr id="364546" name="Picture 2" descr="Advances in Directional Statistics (hom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"/>
            <a:ext cx="2047383" cy="19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dvances in Directional Statistics (hom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500"/>
            <a:ext cx="2047383" cy="19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dvances in Directional Statistics (hom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73" y="2332"/>
            <a:ext cx="2047383" cy="19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dvances in Directional Statistics (hom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65" y="4934757"/>
            <a:ext cx="2047383" cy="19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AutoShape 2"/>
          <p:cNvSpPr>
            <a:spLocks noChangeArrowheads="1"/>
          </p:cNvSpPr>
          <p:nvPr/>
        </p:nvSpPr>
        <p:spPr bwMode="auto">
          <a:xfrm>
            <a:off x="395288" y="188913"/>
            <a:ext cx="8424862" cy="1503362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tx1"/>
                </a:solidFill>
                <a:latin typeface="Arial" charset="0"/>
              </a:rPr>
              <a:t>FAMILY 3</a:t>
            </a:r>
          </a:p>
          <a:p>
            <a:pPr algn="ctr"/>
            <a:r>
              <a:rPr lang="en-GB" sz="3600">
                <a:solidFill>
                  <a:srgbClr val="990033"/>
                </a:solidFill>
                <a:latin typeface="Arial" charset="0"/>
              </a:rPr>
              <a:t>Transformation of Scale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11188" y="1844824"/>
            <a:ext cx="802798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cs typeface="Arial" charset="0"/>
              </a:rPr>
              <a:t>The density of the distribution of </a:t>
            </a:r>
            <a:r>
              <a:rPr lang="en-GB" sz="3600" i="1" dirty="0">
                <a:solidFill>
                  <a:schemeClr val="tx1"/>
                </a:solidFill>
              </a:rPr>
              <a:t>X</a:t>
            </a:r>
            <a:r>
              <a:rPr lang="en-GB" sz="3600" i="1" baseline="-25000" dirty="0">
                <a:solidFill>
                  <a:schemeClr val="tx1"/>
                </a:solidFill>
              </a:rPr>
              <a:t>S</a:t>
            </a:r>
            <a:r>
              <a:rPr lang="en-GB" sz="3600" dirty="0">
                <a:solidFill>
                  <a:schemeClr val="tx1"/>
                </a:solidFill>
              </a:rPr>
              <a:t> is just</a:t>
            </a:r>
          </a:p>
        </p:txBody>
      </p:sp>
      <p:graphicFrame>
        <p:nvGraphicFramePr>
          <p:cNvPr id="11571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66330141"/>
              </p:ext>
            </p:extLst>
          </p:nvPr>
        </p:nvGraphicFramePr>
        <p:xfrm>
          <a:off x="2953544" y="2564904"/>
          <a:ext cx="3308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4" name="Equation" r:id="rId4" imgW="1244520" imgH="241200" progId="Equation.3">
                  <p:embed/>
                </p:oleObj>
              </mc:Choice>
              <mc:Fallback>
                <p:oleObj name="Equation" r:id="rId4" imgW="12445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3544" y="2564904"/>
                        <a:ext cx="3308350" cy="6413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317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6536" y="3464496"/>
            <a:ext cx="43211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… which is a density if</a:t>
            </a:r>
            <a:r>
              <a:rPr lang="en-GB" sz="36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5148263" y="3464496"/>
            <a:ext cx="3198812" cy="604838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F3300"/>
                </a:solidFill>
                <a:latin typeface="Arial" charset="0"/>
              </a:rPr>
              <a:t>W(x) - W(-x) = x</a:t>
            </a:r>
            <a:r>
              <a:rPr lang="en-GB" sz="3200" dirty="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258536" y="4134359"/>
            <a:ext cx="4349183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… </a:t>
            </a:r>
            <a:r>
              <a:rPr lang="en-GB" sz="3600" dirty="0" smtClean="0">
                <a:solidFill>
                  <a:schemeClr val="tx1"/>
                </a:solidFill>
              </a:rPr>
              <a:t>corresponding </a:t>
            </a:r>
            <a:r>
              <a:rPr lang="en-GB" sz="3600" dirty="0">
                <a:solidFill>
                  <a:schemeClr val="tx1"/>
                </a:solidFill>
              </a:rPr>
              <a:t>to </a:t>
            </a:r>
            <a:endParaRPr lang="en-GB" sz="3600" dirty="0" smtClean="0">
              <a:solidFill>
                <a:schemeClr val="tx1"/>
              </a:solidFill>
            </a:endParaRPr>
          </a:p>
          <a:p>
            <a:pPr algn="ctr"/>
            <a:r>
              <a:rPr lang="en-GB" sz="3600" i="1" dirty="0" smtClean="0">
                <a:solidFill>
                  <a:srgbClr val="FF3300"/>
                </a:solidFill>
              </a:rPr>
              <a:t>w </a:t>
            </a:r>
            <a:r>
              <a:rPr lang="en-GB" sz="3600" i="1" dirty="0">
                <a:solidFill>
                  <a:srgbClr val="FF3300"/>
                </a:solidFill>
              </a:rPr>
              <a:t>= </a:t>
            </a:r>
            <a:r>
              <a:rPr lang="en-GB" sz="3600" i="1" dirty="0" smtClean="0">
                <a:solidFill>
                  <a:srgbClr val="FF3300"/>
                </a:solidFill>
              </a:rPr>
              <a:t>W’</a:t>
            </a:r>
            <a:r>
              <a:rPr lang="en-GB" sz="3600" i="1" dirty="0" smtClean="0">
                <a:solidFill>
                  <a:srgbClr val="FF3300"/>
                </a:solidFill>
                <a:cs typeface="Arial" charset="0"/>
              </a:rPr>
              <a:t> </a:t>
            </a:r>
            <a:r>
              <a:rPr lang="en-GB" sz="3600" dirty="0" smtClean="0">
                <a:solidFill>
                  <a:schemeClr val="tx1"/>
                </a:solidFill>
                <a:cs typeface="Arial" charset="0"/>
              </a:rPr>
              <a:t>satisfying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878964" y="5483343"/>
            <a:ext cx="3143250" cy="604838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i="1" dirty="0">
                <a:solidFill>
                  <a:srgbClr val="FF3300"/>
                </a:solidFill>
                <a:latin typeface="Arial" charset="0"/>
              </a:rPr>
              <a:t>w(x) + w(-x) = 1</a:t>
            </a:r>
            <a:r>
              <a:rPr lang="en-GB" sz="3200" dirty="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75998" y="6237287"/>
            <a:ext cx="41024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8000"/>
                </a:solidFill>
                <a:latin typeface="Arial" charset="0"/>
              </a:rPr>
              <a:t>(Jones, </a:t>
            </a:r>
            <a:r>
              <a:rPr lang="en-GB" sz="2400" dirty="0" smtClean="0">
                <a:solidFill>
                  <a:srgbClr val="008000"/>
                </a:solidFill>
                <a:latin typeface="Arial" charset="0"/>
              </a:rPr>
              <a:t>2014, 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Statist. </a:t>
            </a:r>
            <a:r>
              <a:rPr lang="en-GB" sz="2400" i="1" dirty="0" err="1">
                <a:solidFill>
                  <a:srgbClr val="008000"/>
                </a:solidFill>
                <a:latin typeface="Arial" charset="0"/>
              </a:rPr>
              <a:t>Sinica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148263" y="4777843"/>
            <a:ext cx="3636342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3200" dirty="0" smtClean="0">
                <a:solidFill>
                  <a:srgbClr val="A50021"/>
                </a:solidFill>
              </a:rPr>
              <a:t>This works because</a:t>
            </a:r>
            <a:endParaRPr lang="en-GB" sz="3200" dirty="0">
              <a:solidFill>
                <a:srgbClr val="A50021"/>
              </a:solidFill>
            </a:endParaRPr>
          </a:p>
          <a:p>
            <a:pPr algn="ctr">
              <a:lnSpc>
                <a:spcPct val="75000"/>
              </a:lnSpc>
            </a:pPr>
            <a:endParaRPr lang="en-GB" sz="3200" dirty="0" smtClean="0">
              <a:solidFill>
                <a:srgbClr val="A50021"/>
              </a:solidFill>
            </a:endParaRPr>
          </a:p>
          <a:p>
            <a:pPr algn="ctr">
              <a:lnSpc>
                <a:spcPct val="75000"/>
              </a:lnSpc>
            </a:pPr>
            <a:endParaRPr lang="en-GB" sz="3200" dirty="0">
              <a:solidFill>
                <a:srgbClr val="A50021"/>
              </a:solidFill>
            </a:endParaRPr>
          </a:p>
          <a:p>
            <a:pPr algn="ctr">
              <a:lnSpc>
                <a:spcPct val="75000"/>
              </a:lnSpc>
            </a:pP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58371" y="5537319"/>
            <a:ext cx="2016125" cy="550862"/>
          </a:xfrm>
          <a:prstGeom prst="rect">
            <a:avLst/>
          </a:prstGeom>
          <a:solidFill>
            <a:srgbClr val="FFFF66"/>
          </a:solidFill>
          <a:ln w="31750" algn="ctr">
            <a:solidFill>
              <a:srgbClr val="96969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 dirty="0">
                <a:solidFill>
                  <a:schemeClr val="tx1"/>
                </a:solidFill>
                <a:latin typeface="Arial" charset="0"/>
              </a:rPr>
              <a:t>X</a:t>
            </a:r>
            <a:r>
              <a:rPr lang="en-GB" i="1" baseline="-25000" dirty="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i="1" dirty="0">
                <a:solidFill>
                  <a:schemeClr val="tx1"/>
                </a:solidFill>
                <a:latin typeface="Arial" charset="0"/>
              </a:rPr>
              <a:t> = W(X</a:t>
            </a:r>
            <a:r>
              <a:rPr lang="en-GB" i="1" baseline="-25000" dirty="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i="1" dirty="0">
                <a:solidFill>
                  <a:schemeClr val="tx1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2" grpId="0"/>
      <p:bldP spid="115718" grpId="0" animBg="1"/>
      <p:bldP spid="115719" grpId="0"/>
      <p:bldP spid="115721" grpId="0" animBg="1"/>
      <p:bldP spid="3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1196752"/>
            <a:ext cx="9144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2822" y="116632"/>
            <a:ext cx="751853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From a review and comparison of families on </a:t>
            </a:r>
            <a:r>
              <a:rPr lang="en-GB" sz="2400" dirty="0" smtClean="0">
                <a:solidFill>
                  <a:schemeClr val="tx1"/>
                </a:solidFill>
                <a:latin typeface="Castellar"/>
              </a:rPr>
              <a:t>R</a:t>
            </a:r>
            <a:r>
              <a:rPr lang="en-GB" dirty="0" smtClean="0">
                <a:solidFill>
                  <a:schemeClr val="tx1"/>
                </a:solidFill>
                <a:latin typeface="Castellar"/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in </a:t>
            </a:r>
          </a:p>
          <a:p>
            <a:pPr algn="ctr"/>
            <a:r>
              <a:rPr lang="en-GB" sz="2400" dirty="0" smtClean="0">
                <a:solidFill>
                  <a:srgbClr val="008000"/>
                </a:solidFill>
                <a:latin typeface="Arial" charset="0"/>
              </a:rPr>
              <a:t>Jones, forthcoming,	Internat. Statist. Rev.: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88" y="2276872"/>
            <a:ext cx="9113912" cy="584775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276871"/>
            <a:ext cx="406849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 rtlCol="0">
            <a:spAutoFit/>
          </a:bodyPr>
          <a:lstStyle/>
          <a:p>
            <a:endParaRPr lang="en-GB" sz="1600" dirty="0" smtClean="0"/>
          </a:p>
          <a:p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805961" y="2476607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x</a:t>
            </a:r>
            <a:r>
              <a:rPr lang="en-GB" sz="2000" baseline="-25000" dirty="0" smtClean="0">
                <a:solidFill>
                  <a:srgbClr val="FF0000"/>
                </a:solidFill>
              </a:rPr>
              <a:t>0</a:t>
            </a:r>
            <a:r>
              <a:rPr lang="en-GB" sz="2000" dirty="0" smtClean="0">
                <a:solidFill>
                  <a:srgbClr val="FF0000"/>
                </a:solidFill>
              </a:rPr>
              <a:t>=W(0)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4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268413"/>
            <a:ext cx="8642350" cy="936625"/>
          </a:xfrm>
        </p:spPr>
        <p:txBody>
          <a:bodyPr/>
          <a:lstStyle/>
          <a:p>
            <a:r>
              <a:rPr lang="en-GB" sz="3200" dirty="0" smtClean="0">
                <a:solidFill>
                  <a:srgbClr val="990033"/>
                </a:solidFill>
              </a:rPr>
              <a:t>So now let’s try to adapt these ideas to obtaining distributions on the circle </a:t>
            </a:r>
            <a:r>
              <a:rPr lang="en-US" sz="3200" dirty="0" smtClean="0">
                <a:solidFill>
                  <a:srgbClr val="990033"/>
                </a:solidFill>
                <a:latin typeface="Castellar" pitchFamily="18" charset="0"/>
                <a:cs typeface="Arial" charset="0"/>
              </a:rPr>
              <a:t>C</a:t>
            </a:r>
            <a:endParaRPr lang="en-GB" sz="3200" dirty="0" smtClean="0">
              <a:solidFill>
                <a:srgbClr val="990033"/>
              </a:solidFill>
              <a:latin typeface="Castellar" pitchFamily="18" charset="0"/>
              <a:cs typeface="Arial" charset="0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3573463"/>
            <a:ext cx="8748712" cy="288131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GB" sz="2800" smtClean="0">
                <a:solidFill>
                  <a:srgbClr val="0000FF"/>
                </a:solidFill>
              </a:rPr>
              <a:t>a </a:t>
            </a:r>
            <a:r>
              <a:rPr lang="en-GB" sz="2800" i="1" smtClean="0">
                <a:solidFill>
                  <a:srgbClr val="0000FF"/>
                </a:solidFill>
              </a:rPr>
              <a:t>symmetric</a:t>
            </a:r>
            <a:r>
              <a:rPr lang="en-GB" sz="2800" smtClean="0">
                <a:solidFill>
                  <a:srgbClr val="0000FF"/>
                </a:solidFill>
              </a:rPr>
              <a:t> unimodal distribution on </a:t>
            </a:r>
            <a:r>
              <a:rPr lang="en-US" sz="2800" smtClean="0">
                <a:solidFill>
                  <a:srgbClr val="0000FF"/>
                </a:solidFill>
                <a:latin typeface="Castellar" pitchFamily="18" charset="0"/>
                <a:cs typeface="Arial" charset="0"/>
              </a:rPr>
              <a:t>C </a:t>
            </a:r>
            <a:r>
              <a:rPr lang="en-US" sz="2800" smtClean="0">
                <a:solidFill>
                  <a:srgbClr val="0000FF"/>
                </a:solidFill>
                <a:cs typeface="Arial" charset="0"/>
              </a:rPr>
              <a:t>with density </a:t>
            </a:r>
            <a:r>
              <a:rPr lang="en-US" sz="2800" i="1" smtClean="0">
                <a:solidFill>
                  <a:srgbClr val="0000FF"/>
                </a:solidFill>
                <a:cs typeface="Arial" charset="0"/>
              </a:rPr>
              <a:t>g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solidFill>
                  <a:srgbClr val="0000FF"/>
                </a:solidFill>
                <a:cs typeface="Arial" charset="0"/>
              </a:rPr>
              <a:t>location and concentration parameters which will often be hidden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solidFill>
                  <a:srgbClr val="0000FF"/>
                </a:solidFill>
                <a:cs typeface="Arial" charset="0"/>
              </a:rPr>
              <a:t>one or more shape parameters, accounting for skewness and perhaps “symmetric shape”, via certain </a:t>
            </a:r>
            <a:r>
              <a:rPr lang="en-US" sz="2800" i="1" smtClean="0">
                <a:solidFill>
                  <a:srgbClr val="0000FF"/>
                </a:solidFill>
                <a:cs typeface="Arial" charset="0"/>
              </a:rPr>
              <a:t>specific </a:t>
            </a:r>
            <a:r>
              <a:rPr lang="en-US" sz="2800" smtClean="0">
                <a:solidFill>
                  <a:srgbClr val="0000FF"/>
                </a:solidFill>
                <a:cs typeface="Arial" charset="0"/>
              </a:rPr>
              <a:t>functions, </a:t>
            </a:r>
            <a:r>
              <a:rPr lang="en-US" sz="2800" i="1" smtClean="0">
                <a:solidFill>
                  <a:srgbClr val="0000FF"/>
                </a:solidFill>
                <a:cs typeface="Arial" charset="0"/>
              </a:rPr>
              <a:t>w</a:t>
            </a:r>
            <a:r>
              <a:rPr lang="en-US" sz="2800" smtClean="0">
                <a:solidFill>
                  <a:srgbClr val="0000FF"/>
                </a:solidFill>
                <a:cs typeface="Arial" charset="0"/>
              </a:rPr>
              <a:t> and </a:t>
            </a:r>
            <a:r>
              <a:rPr lang="en-US" sz="2800" i="1" smtClean="0">
                <a:solidFill>
                  <a:srgbClr val="0000FF"/>
                </a:solidFill>
                <a:cs typeface="Arial" charset="0"/>
              </a:rPr>
              <a:t>W</a:t>
            </a:r>
            <a:r>
              <a:rPr lang="en-US" sz="2800" smtClean="0">
                <a:solidFill>
                  <a:srgbClr val="0000FF"/>
                </a:solidFill>
                <a:cs typeface="Arial" charset="0"/>
              </a:rPr>
              <a:t>, depending on them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23850" y="2492375"/>
            <a:ext cx="84248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3200" dirty="0">
                <a:solidFill>
                  <a:schemeClr val="tx1"/>
                </a:solidFill>
              </a:rPr>
              <a:t>The ingredients are much the same as they were on </a:t>
            </a:r>
            <a:r>
              <a:rPr lang="en-US" sz="3200" dirty="0">
                <a:solidFill>
                  <a:schemeClr val="tx1"/>
                </a:solidFill>
                <a:latin typeface="Castellar" pitchFamily="18" charset="0"/>
              </a:rPr>
              <a:t>R</a:t>
            </a:r>
            <a:r>
              <a:rPr lang="en-GB" dirty="0"/>
              <a:t> </a:t>
            </a:r>
            <a:r>
              <a:rPr lang="en-GB" sz="32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35876" name="Text Box 5"/>
          <p:cNvSpPr txBox="1">
            <a:spLocks noChangeArrowheads="1"/>
          </p:cNvSpPr>
          <p:nvPr/>
        </p:nvSpPr>
        <p:spPr bwMode="auto">
          <a:xfrm>
            <a:off x="3635375" y="188913"/>
            <a:ext cx="1706621" cy="769441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Part </a:t>
            </a:r>
            <a:r>
              <a:rPr lang="en-GB" sz="4400" dirty="0" smtClean="0">
                <a:solidFill>
                  <a:srgbClr val="FF3300"/>
                </a:solidFill>
              </a:rPr>
              <a:t>2)</a:t>
            </a:r>
            <a:endParaRPr lang="en-GB" sz="4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520" y="620688"/>
            <a:ext cx="74414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ASIDE: </a:t>
            </a:r>
            <a:r>
              <a:rPr lang="en-GB" sz="3200" dirty="0" smtClean="0">
                <a:solidFill>
                  <a:schemeClr val="tx1"/>
                </a:solidFill>
              </a:rPr>
              <a:t>if you like your “symmetric shape” </a:t>
            </a: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i</a:t>
            </a:r>
            <a:r>
              <a:rPr lang="en-GB" sz="3200" dirty="0" smtClean="0">
                <a:solidFill>
                  <a:schemeClr val="tx1"/>
                </a:solidFill>
              </a:rPr>
              <a:t>ncorporated into g, then you might use 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the specific symmetric family with densities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1964" y="2420888"/>
            <a:ext cx="6102568" cy="1282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g</a:t>
            </a:r>
            <a:r>
              <a:rPr lang="el-GR" sz="3200" baseline="-25000" dirty="0" smtClean="0"/>
              <a:t>ψ</a:t>
            </a:r>
            <a:r>
              <a:rPr lang="en-GB" sz="3200" dirty="0" smtClean="0"/>
              <a:t>(</a:t>
            </a:r>
            <a:r>
              <a:rPr lang="el-GR" sz="3200" dirty="0" smtClean="0"/>
              <a:t>θ</a:t>
            </a:r>
            <a:r>
              <a:rPr lang="en-GB" sz="3200" dirty="0" smtClean="0"/>
              <a:t>) </a:t>
            </a:r>
            <a:r>
              <a:rPr lang="el-GR" sz="3200" i="1" dirty="0" smtClean="0">
                <a:solidFill>
                  <a:srgbClr val="0033CC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∝</a:t>
            </a:r>
            <a:r>
              <a:rPr lang="en-GB" sz="3200" i="1" dirty="0" smtClean="0">
                <a:solidFill>
                  <a:srgbClr val="0033CC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dirty="0" smtClean="0"/>
              <a:t> { 1 + </a:t>
            </a:r>
            <a:r>
              <a:rPr lang="en-GB" sz="3200" dirty="0" err="1" smtClean="0"/>
              <a:t>tanh</a:t>
            </a:r>
            <a:r>
              <a:rPr lang="en-GB" sz="3200" dirty="0" smtClean="0"/>
              <a:t>(</a:t>
            </a:r>
            <a:r>
              <a:rPr lang="el-GR" sz="3200" dirty="0" smtClean="0"/>
              <a:t>κψ</a:t>
            </a:r>
            <a:r>
              <a:rPr lang="en-GB" sz="3200" dirty="0" smtClean="0"/>
              <a:t>) cos(</a:t>
            </a:r>
            <a:r>
              <a:rPr lang="el-GR" sz="3200" dirty="0" smtClean="0"/>
              <a:t>θ</a:t>
            </a:r>
            <a:r>
              <a:rPr lang="en-GB" sz="3200" dirty="0" smtClean="0"/>
              <a:t>-</a:t>
            </a:r>
            <a:r>
              <a:rPr lang="el-GR" sz="3200" dirty="0" smtClean="0"/>
              <a:t>μ</a:t>
            </a:r>
            <a:r>
              <a:rPr lang="en-GB" sz="3200" dirty="0" smtClean="0"/>
              <a:t>) }</a:t>
            </a:r>
            <a:r>
              <a:rPr lang="en-GB" sz="3200" baseline="30000" dirty="0" smtClean="0"/>
              <a:t>1/</a:t>
            </a:r>
            <a:r>
              <a:rPr lang="el-GR" sz="3200" baseline="30000" dirty="0" smtClean="0"/>
              <a:t>ψ</a:t>
            </a:r>
            <a:r>
              <a:rPr lang="en-GB" sz="3200" baseline="30000" dirty="0" smtClean="0"/>
              <a:t> </a:t>
            </a:r>
          </a:p>
          <a:p>
            <a:pPr algn="ctr"/>
            <a:endParaRPr lang="en-GB" sz="3200" baseline="30000" dirty="0">
              <a:solidFill>
                <a:srgbClr val="0033CC"/>
              </a:solidFill>
              <a:latin typeface="+mn-lt"/>
            </a:endParaRPr>
          </a:p>
          <a:p>
            <a:pPr algn="ctr"/>
            <a:r>
              <a:rPr lang="en-GB" sz="2400" dirty="0">
                <a:solidFill>
                  <a:srgbClr val="008000"/>
                </a:solidFill>
              </a:rPr>
              <a:t>(Jones &amp; </a:t>
            </a:r>
            <a:r>
              <a:rPr lang="en-GB" sz="2400" dirty="0" err="1">
                <a:solidFill>
                  <a:srgbClr val="008000"/>
                </a:solidFill>
              </a:rPr>
              <a:t>Pewsey</a:t>
            </a:r>
            <a:r>
              <a:rPr lang="en-GB" sz="2400" dirty="0">
                <a:solidFill>
                  <a:srgbClr val="008000"/>
                </a:solidFill>
              </a:rPr>
              <a:t>, </a:t>
            </a:r>
            <a:r>
              <a:rPr lang="en-GB" sz="2400" dirty="0" smtClean="0">
                <a:solidFill>
                  <a:srgbClr val="008000"/>
                </a:solidFill>
              </a:rPr>
              <a:t>2005, </a:t>
            </a:r>
            <a:r>
              <a:rPr lang="en-GB" sz="2400" i="1" dirty="0" smtClean="0">
                <a:solidFill>
                  <a:srgbClr val="008000"/>
                </a:solidFill>
              </a:rPr>
              <a:t>J. Amer. Statist. Assoc.</a:t>
            </a:r>
            <a:r>
              <a:rPr lang="en-GB" sz="2400" dirty="0" smtClean="0">
                <a:solidFill>
                  <a:srgbClr val="008000"/>
                </a:solidFill>
              </a:rPr>
              <a:t>)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8011" y="4263876"/>
            <a:ext cx="37709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EXAMPLES: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Ψ</a:t>
            </a:r>
            <a:r>
              <a:rPr lang="en-GB" dirty="0" smtClean="0">
                <a:solidFill>
                  <a:schemeClr val="tx1"/>
                </a:solidFill>
              </a:rPr>
              <a:t> = -1:  </a:t>
            </a:r>
            <a:r>
              <a:rPr lang="en-GB" dirty="0" smtClean="0">
                <a:solidFill>
                  <a:srgbClr val="FF3300"/>
                </a:solidFill>
              </a:rPr>
              <a:t>wrapped Cauchy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Ψ</a:t>
            </a:r>
            <a:r>
              <a:rPr lang="en-GB" dirty="0" smtClean="0">
                <a:solidFill>
                  <a:schemeClr val="tx1"/>
                </a:solidFill>
              </a:rPr>
              <a:t> = 0:   </a:t>
            </a:r>
            <a:r>
              <a:rPr lang="en-GB" dirty="0" smtClean="0">
                <a:solidFill>
                  <a:srgbClr val="FF3300"/>
                </a:solidFill>
              </a:rPr>
              <a:t>von </a:t>
            </a:r>
            <a:r>
              <a:rPr lang="en-GB" dirty="0" err="1" smtClean="0">
                <a:solidFill>
                  <a:srgbClr val="FF3300"/>
                </a:solidFill>
              </a:rPr>
              <a:t>Mises</a:t>
            </a:r>
            <a:endParaRPr lang="en-GB" dirty="0">
              <a:solidFill>
                <a:srgbClr val="FF3300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Ψ</a:t>
            </a:r>
            <a:r>
              <a:rPr lang="en-GB" dirty="0">
                <a:solidFill>
                  <a:schemeClr val="tx1"/>
                </a:solidFill>
              </a:rPr>
              <a:t> = </a:t>
            </a:r>
            <a:r>
              <a:rPr lang="en-GB" dirty="0" smtClean="0">
                <a:solidFill>
                  <a:schemeClr val="tx1"/>
                </a:solidFill>
              </a:rPr>
              <a:t>1:   </a:t>
            </a:r>
            <a:r>
              <a:rPr lang="en-GB" dirty="0" smtClean="0">
                <a:solidFill>
                  <a:srgbClr val="FF3300"/>
                </a:solidFill>
              </a:rPr>
              <a:t>cardioid</a:t>
            </a:r>
            <a:endParaRPr lang="en-GB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268413"/>
            <a:ext cx="8642350" cy="1655762"/>
          </a:xfrm>
        </p:spPr>
        <p:txBody>
          <a:bodyPr/>
          <a:lstStyle/>
          <a:p>
            <a:r>
              <a:rPr lang="en-GB" sz="3600" smtClean="0"/>
              <a:t>The main example of </a:t>
            </a:r>
            <a:r>
              <a:rPr lang="en-GB" sz="3600" smtClean="0">
                <a:solidFill>
                  <a:srgbClr val="663300"/>
                </a:solidFill>
              </a:rPr>
              <a:t>skew-symmetric-type distributions on </a:t>
            </a:r>
            <a:r>
              <a:rPr lang="en-GB" sz="3600" smtClean="0">
                <a:solidFill>
                  <a:srgbClr val="663300"/>
                </a:solidFill>
                <a:latin typeface="Castellar" pitchFamily="18" charset="0"/>
              </a:rPr>
              <a:t>C</a:t>
            </a:r>
            <a:r>
              <a:rPr lang="en-GB" sz="3600" smtClean="0"/>
              <a:t> in the literature takes</a:t>
            </a:r>
            <a:br>
              <a:rPr lang="en-GB" sz="3600" smtClean="0"/>
            </a:br>
            <a:r>
              <a:rPr lang="en-GB" sz="3600" i="1" smtClean="0"/>
              <a:t>w(</a:t>
            </a:r>
            <a:r>
              <a:rPr lang="el-GR" sz="3200" i="1" smtClean="0">
                <a:latin typeface="Arial" charset="0"/>
              </a:rPr>
              <a:t>θ</a:t>
            </a:r>
            <a:r>
              <a:rPr lang="en-GB" sz="3600" i="1" smtClean="0"/>
              <a:t>) = ½(1 + </a:t>
            </a:r>
            <a:r>
              <a:rPr lang="el-GR" sz="3600" i="1" smtClean="0"/>
              <a:t>ν</a:t>
            </a:r>
            <a:r>
              <a:rPr lang="en-GB" sz="3600" i="1" smtClean="0"/>
              <a:t> sin</a:t>
            </a:r>
            <a:r>
              <a:rPr lang="el-GR" sz="3200" i="1" smtClean="0">
                <a:latin typeface="Arial" charset="0"/>
              </a:rPr>
              <a:t>θ</a:t>
            </a:r>
            <a:r>
              <a:rPr lang="en-GB" sz="3600" smtClean="0"/>
              <a:t>),      -1 ≤ </a:t>
            </a:r>
            <a:r>
              <a:rPr lang="el-GR" sz="3600" i="1" smtClean="0"/>
              <a:t>ν</a:t>
            </a:r>
            <a:r>
              <a:rPr lang="en-GB" sz="3600" smtClean="0"/>
              <a:t> </a:t>
            </a:r>
            <a:r>
              <a:rPr lang="el-GR" sz="3600" smtClean="0"/>
              <a:t>≤</a:t>
            </a:r>
            <a:r>
              <a:rPr lang="en-GB" sz="3600" smtClean="0"/>
              <a:t> 1:</a:t>
            </a:r>
            <a:endParaRPr lang="el-GR" sz="3600" smtClean="0"/>
          </a:p>
        </p:txBody>
      </p:sp>
      <p:sp>
        <p:nvSpPr>
          <p:cNvPr id="337922" name="Text Box 5"/>
          <p:cNvSpPr txBox="1">
            <a:spLocks noChangeArrowheads="1"/>
          </p:cNvSpPr>
          <p:nvPr/>
        </p:nvSpPr>
        <p:spPr bwMode="auto">
          <a:xfrm>
            <a:off x="3635375" y="188913"/>
            <a:ext cx="1977529" cy="769441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Part </a:t>
            </a:r>
            <a:r>
              <a:rPr lang="en-GB" sz="4400" dirty="0" smtClean="0">
                <a:solidFill>
                  <a:srgbClr val="00CC00"/>
                </a:solidFill>
              </a:rPr>
              <a:t>2a)</a:t>
            </a:r>
            <a:endParaRPr lang="en-GB" sz="4400" dirty="0">
              <a:solidFill>
                <a:srgbClr val="00CC00"/>
              </a:solidFill>
            </a:endParaRP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2411413" y="3141663"/>
            <a:ext cx="4248150" cy="604837"/>
          </a:xfrm>
          <a:prstGeom prst="rect">
            <a:avLst/>
          </a:prstGeom>
          <a:solidFill>
            <a:srgbClr val="DDDDDD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GB" sz="3200" i="1" baseline="-25000">
                <a:solidFill>
                  <a:schemeClr val="tx1"/>
                </a:solidFill>
                <a:latin typeface="Times New Roman" pitchFamily="18" charset="0"/>
              </a:rPr>
              <a:t>A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l-GR" sz="3200" i="1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1 + </a:t>
            </a:r>
            <a:r>
              <a:rPr lang="el-GR" sz="3200" i="1">
                <a:solidFill>
                  <a:schemeClr val="tx1"/>
                </a:solidFill>
                <a:latin typeface="Times New Roman" pitchFamily="18" charset="0"/>
              </a:rPr>
              <a:t>ν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 sin</a:t>
            </a:r>
            <a:r>
              <a:rPr lang="el-GR" sz="3200" i="1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 g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l-GR" sz="3200" i="1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1258888" y="5229225"/>
            <a:ext cx="6554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tx1"/>
                </a:solidFill>
              </a:rPr>
              <a:t>This </a:t>
            </a:r>
            <a:r>
              <a:rPr lang="en-GB" sz="3600" i="1">
                <a:solidFill>
                  <a:schemeClr val="tx1"/>
                </a:solidFill>
              </a:rPr>
              <a:t>w </a:t>
            </a:r>
            <a:r>
              <a:rPr lang="en-GB" sz="3600">
                <a:solidFill>
                  <a:schemeClr val="tx1"/>
                </a:solidFill>
              </a:rPr>
              <a:t>is nonnegative and satisfies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771775" y="5949950"/>
            <a:ext cx="3178175" cy="604838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rgbClr val="FF3300"/>
                </a:solidFill>
                <a:latin typeface="Arial" charset="0"/>
              </a:rPr>
              <a:t>w(</a:t>
            </a:r>
            <a:r>
              <a:rPr lang="el-GR" sz="3200" i="1">
                <a:solidFill>
                  <a:srgbClr val="FF3300"/>
                </a:solidFill>
                <a:latin typeface="Arial" charset="0"/>
                <a:cs typeface="Arial" charset="0"/>
              </a:rPr>
              <a:t>θ</a:t>
            </a:r>
            <a:r>
              <a:rPr lang="en-GB" sz="3200" i="1">
                <a:solidFill>
                  <a:srgbClr val="FF3300"/>
                </a:solidFill>
                <a:latin typeface="Arial" charset="0"/>
              </a:rPr>
              <a:t>) + w(-</a:t>
            </a:r>
            <a:r>
              <a:rPr lang="el-GR" sz="3200" i="1">
                <a:solidFill>
                  <a:srgbClr val="FF3300"/>
                </a:solidFill>
                <a:latin typeface="Arial" charset="0"/>
                <a:cs typeface="Arial" charset="0"/>
              </a:rPr>
              <a:t>θ</a:t>
            </a:r>
            <a:r>
              <a:rPr lang="en-GB" sz="3200" i="1">
                <a:solidFill>
                  <a:srgbClr val="FF3300"/>
                </a:solidFill>
                <a:latin typeface="Arial" charset="0"/>
              </a:rPr>
              <a:t>) = 1</a:t>
            </a:r>
            <a:r>
              <a:rPr lang="en-GB" sz="320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68313" y="4005263"/>
            <a:ext cx="8061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en-GB" sz="2400" dirty="0" err="1">
                <a:solidFill>
                  <a:srgbClr val="008000"/>
                </a:solidFill>
                <a:latin typeface="Arial" charset="0"/>
              </a:rPr>
              <a:t>Umbach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 &amp; </a:t>
            </a:r>
            <a:r>
              <a:rPr lang="en-GB" sz="2400" dirty="0" err="1">
                <a:solidFill>
                  <a:srgbClr val="008000"/>
                </a:solidFill>
                <a:latin typeface="Arial" charset="0"/>
              </a:rPr>
              <a:t>Jammalamadaka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, 2009, 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Statist. </a:t>
            </a:r>
            <a:r>
              <a:rPr lang="en-GB" sz="2400" i="1" dirty="0" err="1">
                <a:solidFill>
                  <a:srgbClr val="008000"/>
                </a:solidFill>
                <a:latin typeface="Arial" charset="0"/>
              </a:rPr>
              <a:t>Probab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. </a:t>
            </a:r>
            <a:r>
              <a:rPr lang="en-GB" sz="2400" i="1" dirty="0" err="1">
                <a:solidFill>
                  <a:srgbClr val="008000"/>
                </a:solidFill>
                <a:latin typeface="Arial" charset="0"/>
              </a:rPr>
              <a:t>Lett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.; </a:t>
            </a:r>
          </a:p>
          <a:p>
            <a:pPr algn="ctr"/>
            <a:r>
              <a:rPr lang="en-GB" sz="2400" dirty="0">
                <a:solidFill>
                  <a:srgbClr val="008000"/>
                </a:solidFill>
                <a:latin typeface="Arial" charset="0"/>
              </a:rPr>
              <a:t>Abe &amp; </a:t>
            </a:r>
            <a:r>
              <a:rPr lang="en-GB" sz="2400" dirty="0" err="1">
                <a:solidFill>
                  <a:srgbClr val="008000"/>
                </a:solidFill>
                <a:latin typeface="Arial" charset="0"/>
              </a:rPr>
              <a:t>Pewsey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,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2011,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 Statist. Pap.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  <p:bldP spid="342023" grpId="0" animBg="1"/>
      <p:bldP spid="342025" grpId="0"/>
      <p:bldP spid="2" grpId="0" animBg="1"/>
      <p:bldP spid="1095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0" name="Rectangle 6"/>
          <p:cNvSpPr>
            <a:spLocks noGrp="1"/>
          </p:cNvSpPr>
          <p:nvPr>
            <p:ph type="body" idx="1"/>
          </p:nvPr>
        </p:nvSpPr>
        <p:spPr>
          <a:xfrm>
            <a:off x="455613" y="231775"/>
            <a:ext cx="8351837" cy="2303463"/>
          </a:xfrm>
        </p:spPr>
        <p:txBody>
          <a:bodyPr/>
          <a:lstStyle/>
          <a:p>
            <a:r>
              <a:rPr lang="en-GB" sz="2800" dirty="0" smtClean="0">
                <a:solidFill>
                  <a:schemeClr val="hlink"/>
                </a:solidFill>
              </a:rPr>
              <a:t>Unfortunately, these attractively simple skewed distributions are not always </a:t>
            </a:r>
            <a:r>
              <a:rPr lang="en-GB" sz="2800" dirty="0" err="1" smtClean="0">
                <a:solidFill>
                  <a:schemeClr val="hlink"/>
                </a:solidFill>
              </a:rPr>
              <a:t>unimodal</a:t>
            </a:r>
            <a:r>
              <a:rPr lang="en-GB" sz="2800" dirty="0" smtClean="0">
                <a:solidFill>
                  <a:schemeClr val="hlink"/>
                </a:solidFill>
              </a:rPr>
              <a:t>;</a:t>
            </a:r>
          </a:p>
          <a:p>
            <a:r>
              <a:rPr lang="en-GB" sz="2800" dirty="0" smtClean="0">
                <a:solidFill>
                  <a:schemeClr val="hlink"/>
                </a:solidFill>
              </a:rPr>
              <a:t>And they can have problems introducing much in the way of </a:t>
            </a:r>
            <a:r>
              <a:rPr lang="en-GB" sz="2800" i="1" dirty="0" err="1" smtClean="0">
                <a:solidFill>
                  <a:schemeClr val="hlink"/>
                </a:solidFill>
              </a:rPr>
              <a:t>skewness</a:t>
            </a:r>
            <a:r>
              <a:rPr lang="en-GB" sz="2800" i="1" dirty="0" smtClean="0">
                <a:solidFill>
                  <a:schemeClr val="hlink"/>
                </a:solidFill>
              </a:rPr>
              <a:t>,</a:t>
            </a:r>
            <a:r>
              <a:rPr lang="en-GB" sz="2800" dirty="0" smtClean="0">
                <a:solidFill>
                  <a:schemeClr val="hlink"/>
                </a:solidFill>
              </a:rPr>
              <a:t> plotted below as a function of </a:t>
            </a:r>
            <a:r>
              <a:rPr lang="el-GR" sz="2800" i="1" dirty="0" smtClean="0">
                <a:solidFill>
                  <a:schemeClr val="hlink"/>
                </a:solidFill>
              </a:rPr>
              <a:t>ν</a:t>
            </a:r>
            <a:r>
              <a:rPr lang="en-GB" sz="2800" dirty="0" smtClean="0">
                <a:solidFill>
                  <a:schemeClr val="hlink"/>
                </a:solidFill>
              </a:rPr>
              <a:t> and a parameter indexing a wide family of choices of </a:t>
            </a:r>
            <a:r>
              <a:rPr lang="en-GB" sz="2800" i="1" dirty="0" smtClean="0">
                <a:solidFill>
                  <a:schemeClr val="hlink"/>
                </a:solidFill>
              </a:rPr>
              <a:t>g</a:t>
            </a:r>
            <a:r>
              <a:rPr lang="en-GB" sz="2800" dirty="0" smtClean="0">
                <a:solidFill>
                  <a:schemeClr val="hlink"/>
                </a:solidFill>
              </a:rPr>
              <a:t>:</a:t>
            </a:r>
            <a:endParaRPr lang="el-GR" sz="2800" dirty="0" smtClean="0">
              <a:solidFill>
                <a:schemeClr val="hlink"/>
              </a:solidFill>
            </a:endParaRPr>
          </a:p>
        </p:txBody>
      </p:sp>
      <p:pic>
        <p:nvPicPr>
          <p:cNvPr id="3440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636838"/>
            <a:ext cx="5256213" cy="410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4072" name="Text Box 8"/>
          <p:cNvSpPr txBox="1">
            <a:spLocks noChangeArrowheads="1"/>
          </p:cNvSpPr>
          <p:nvPr/>
        </p:nvSpPr>
        <p:spPr bwMode="auto">
          <a:xfrm rot="-5400000">
            <a:off x="328150" y="4432763"/>
            <a:ext cx="3961183" cy="369332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800" dirty="0" smtClean="0">
                <a:solidFill>
                  <a:schemeClr val="tx1"/>
                </a:solidFill>
              </a:rPr>
              <a:t>Ψ</a:t>
            </a:r>
            <a:r>
              <a:rPr lang="en-GB" sz="1800" dirty="0" smtClean="0">
                <a:solidFill>
                  <a:schemeClr val="tx1"/>
                </a:solidFill>
              </a:rPr>
              <a:t>, parameter </a:t>
            </a:r>
            <a:r>
              <a:rPr lang="en-GB" sz="1800" dirty="0">
                <a:solidFill>
                  <a:schemeClr val="tx1"/>
                </a:solidFill>
              </a:rPr>
              <a:t>indexing symmetric family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/>
          </p:cNvSpPr>
          <p:nvPr>
            <p:ph type="title" idx="4294967295"/>
          </p:nvPr>
        </p:nvSpPr>
        <p:spPr>
          <a:xfrm>
            <a:off x="0" y="1557338"/>
            <a:ext cx="8893175" cy="1655762"/>
          </a:xfrm>
        </p:spPr>
        <p:txBody>
          <a:bodyPr/>
          <a:lstStyle/>
          <a:p>
            <a:r>
              <a:rPr lang="en-GB" sz="3200" dirty="0" smtClean="0"/>
              <a:t>A nice example of transformation distributions </a:t>
            </a:r>
            <a:br>
              <a:rPr lang="en-GB" sz="3200" dirty="0" smtClean="0"/>
            </a:br>
            <a:r>
              <a:rPr lang="en-GB" sz="3200" dirty="0" smtClean="0"/>
              <a:t>on </a:t>
            </a:r>
            <a:r>
              <a:rPr lang="en-GB" sz="3200" dirty="0" smtClean="0">
                <a:latin typeface="Castellar" pitchFamily="18" charset="0"/>
              </a:rPr>
              <a:t>C</a:t>
            </a:r>
            <a:r>
              <a:rPr lang="en-GB" sz="3200" dirty="0" smtClean="0"/>
              <a:t> uses a </a:t>
            </a:r>
            <a:r>
              <a:rPr lang="en-GB" sz="3200" dirty="0" err="1" smtClean="0"/>
              <a:t>Möbius</a:t>
            </a:r>
            <a:r>
              <a:rPr lang="en-GB" sz="3200" dirty="0" smtClean="0"/>
              <a:t> transformation</a:t>
            </a:r>
            <a:br>
              <a:rPr lang="en-GB" sz="3200" dirty="0" smtClean="0"/>
            </a:br>
            <a:r>
              <a:rPr lang="en-GB" sz="3200" i="1" dirty="0" smtClean="0"/>
              <a:t>M</a:t>
            </a:r>
            <a:r>
              <a:rPr lang="en-GB" sz="3200" i="1" baseline="30000" dirty="0" smtClean="0"/>
              <a:t>-1</a:t>
            </a:r>
            <a:r>
              <a:rPr lang="en-GB" sz="3200" i="1" dirty="0" smtClean="0"/>
              <a:t>(</a:t>
            </a:r>
            <a:r>
              <a:rPr lang="el-GR" sz="3200" dirty="0" smtClean="0"/>
              <a:t>θ</a:t>
            </a:r>
            <a:r>
              <a:rPr lang="en-GB" sz="3200" i="1" dirty="0" smtClean="0"/>
              <a:t>) = </a:t>
            </a:r>
            <a:r>
              <a:rPr lang="el-GR" sz="3200" i="1" dirty="0" smtClean="0"/>
              <a:t>ν</a:t>
            </a:r>
            <a:r>
              <a:rPr lang="en-GB" sz="3200" i="1" dirty="0" smtClean="0"/>
              <a:t> + 2 </a:t>
            </a:r>
            <a:r>
              <a:rPr lang="en-GB" sz="3200" dirty="0" smtClean="0"/>
              <a:t>tan</a:t>
            </a:r>
            <a:r>
              <a:rPr lang="en-GB" sz="3200" i="1" baseline="30000" dirty="0" smtClean="0"/>
              <a:t>-1</a:t>
            </a:r>
            <a:r>
              <a:rPr lang="en-GB" sz="3200" i="1" dirty="0" smtClean="0"/>
              <a:t>[ </a:t>
            </a:r>
            <a:r>
              <a:rPr lang="el-GR" sz="3200" i="1" dirty="0" smtClean="0"/>
              <a:t>ω</a:t>
            </a:r>
            <a:r>
              <a:rPr lang="en-GB" sz="3200" i="1" dirty="0" smtClean="0"/>
              <a:t>  </a:t>
            </a:r>
            <a:r>
              <a:rPr lang="en-GB" sz="3200" dirty="0" smtClean="0"/>
              <a:t>tan</a:t>
            </a:r>
            <a:r>
              <a:rPr lang="en-GB" sz="3200" i="1" dirty="0" smtClean="0"/>
              <a:t>(½(</a:t>
            </a:r>
            <a:r>
              <a:rPr lang="el-GR" sz="3200" i="1" dirty="0" smtClean="0"/>
              <a:t>θ</a:t>
            </a:r>
            <a:r>
              <a:rPr lang="en-GB" sz="3200" i="1" dirty="0" smtClean="0"/>
              <a:t>- </a:t>
            </a:r>
            <a:r>
              <a:rPr lang="el-GR" sz="3200" i="1" dirty="0" smtClean="0"/>
              <a:t>ν</a:t>
            </a:r>
            <a:r>
              <a:rPr lang="en-GB" sz="3200" i="1" dirty="0" smtClean="0"/>
              <a:t>)) ]</a:t>
            </a:r>
            <a:endParaRPr lang="el-GR" sz="3200" i="1" dirty="0" smtClean="0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2339975" y="3284538"/>
            <a:ext cx="3816350" cy="604837"/>
          </a:xfrm>
          <a:prstGeom prst="rect">
            <a:avLst/>
          </a:prstGeom>
          <a:solidFill>
            <a:srgbClr val="DDDDDD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GB" sz="3200" i="1" baseline="-2500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l-GR" sz="3200" i="1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 = M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l-GR" sz="3200" i="1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 g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M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l-GR" sz="3200" i="1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))</a:t>
            </a: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0" y="494188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solidFill>
                  <a:schemeClr val="hlink"/>
                </a:solidFill>
              </a:rPr>
              <a:t>This has a number of nice properties, especially with regard to circular-circular regression, 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316038" y="4149725"/>
            <a:ext cx="636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>
                <a:solidFill>
                  <a:srgbClr val="008000"/>
                </a:solidFill>
                <a:latin typeface="Arial" charset="0"/>
              </a:rPr>
              <a:t>(Kato &amp; Jones, 2010, </a:t>
            </a:r>
            <a:r>
              <a:rPr lang="en-GB" sz="2400" i="1">
                <a:solidFill>
                  <a:srgbClr val="008000"/>
                </a:solidFill>
                <a:latin typeface="Arial" charset="0"/>
              </a:rPr>
              <a:t>J. Amer. Statist. Assoc.</a:t>
            </a:r>
            <a:r>
              <a:rPr lang="en-GB" sz="240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  <p:sp>
        <p:nvSpPr>
          <p:cNvPr id="344069" name="Text Box 8"/>
          <p:cNvSpPr txBox="1">
            <a:spLocks noChangeArrowheads="1"/>
          </p:cNvSpPr>
          <p:nvPr/>
        </p:nvSpPr>
        <p:spPr bwMode="auto">
          <a:xfrm>
            <a:off x="827088" y="188913"/>
            <a:ext cx="7466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dirty="0">
                <a:solidFill>
                  <a:srgbClr val="990033"/>
                </a:solidFill>
              </a:rPr>
              <a:t>What about transformation of random </a:t>
            </a:r>
          </a:p>
          <a:p>
            <a:pPr algn="ctr"/>
            <a:r>
              <a:rPr lang="en-GB" sz="3600" dirty="0">
                <a:solidFill>
                  <a:srgbClr val="990033"/>
                </a:solidFill>
              </a:rPr>
              <a:t>variables on </a:t>
            </a:r>
            <a:r>
              <a:rPr lang="en-GB" sz="3600" dirty="0" smtClean="0">
                <a:solidFill>
                  <a:srgbClr val="990033"/>
                </a:solidFill>
                <a:latin typeface="Castellar" pitchFamily="18" charset="0"/>
              </a:rPr>
              <a:t>C</a:t>
            </a:r>
            <a:r>
              <a:rPr lang="en-GB" dirty="0">
                <a:solidFill>
                  <a:srgbClr val="990033"/>
                </a:solidFill>
              </a:rPr>
              <a:t> </a:t>
            </a:r>
            <a:r>
              <a:rPr lang="en-GB" sz="3600" dirty="0" smtClean="0">
                <a:solidFill>
                  <a:srgbClr val="990033"/>
                </a:solidFill>
              </a:rPr>
              <a:t>?</a:t>
            </a:r>
            <a:endParaRPr lang="en-GB" sz="3600" dirty="0">
              <a:solidFill>
                <a:srgbClr val="990033"/>
              </a:solidFill>
            </a:endParaRPr>
          </a:p>
        </p:txBody>
      </p:sp>
      <p:sp>
        <p:nvSpPr>
          <p:cNvPr id="351241" name="Text Box 9"/>
          <p:cNvSpPr txBox="1">
            <a:spLocks noChangeArrowheads="1"/>
          </p:cNvSpPr>
          <p:nvPr/>
        </p:nvSpPr>
        <p:spPr bwMode="auto">
          <a:xfrm>
            <a:off x="2110581" y="6010276"/>
            <a:ext cx="4773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FF3300"/>
                </a:solidFill>
              </a:rPr>
              <a:t>but </a:t>
            </a:r>
            <a:r>
              <a:rPr lang="en-GB" sz="3200" i="1" dirty="0" err="1">
                <a:solidFill>
                  <a:srgbClr val="FF3300"/>
                </a:solidFill>
              </a:rPr>
              <a:t>f</a:t>
            </a:r>
            <a:r>
              <a:rPr lang="en-GB" sz="3200" i="1" baseline="-25000" dirty="0" err="1">
                <a:solidFill>
                  <a:srgbClr val="FF3300"/>
                </a:solidFill>
              </a:rPr>
              <a:t>R</a:t>
            </a:r>
            <a:r>
              <a:rPr lang="en-GB" sz="3200" dirty="0">
                <a:solidFill>
                  <a:srgbClr val="FF3300"/>
                </a:solidFill>
              </a:rPr>
              <a:t> isn’t always </a:t>
            </a:r>
            <a:r>
              <a:rPr lang="en-GB" sz="3200" dirty="0" err="1">
                <a:solidFill>
                  <a:srgbClr val="FF3300"/>
                </a:solidFill>
              </a:rPr>
              <a:t>unimodal</a:t>
            </a:r>
            <a:endParaRPr lang="en-GB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  <p:bldP spid="342023" grpId="0" animBg="1"/>
      <p:bldP spid="342025" grpId="0"/>
      <p:bldP spid="109574" grpId="0"/>
      <p:bldP spid="3512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052513"/>
            <a:ext cx="8642350" cy="936625"/>
          </a:xfrm>
        </p:spPr>
        <p:txBody>
          <a:bodyPr/>
          <a:lstStyle/>
          <a:p>
            <a:r>
              <a:rPr lang="en-GB" sz="3600" smtClean="0">
                <a:solidFill>
                  <a:srgbClr val="990033"/>
                </a:solidFill>
              </a:rPr>
              <a:t>That leaves “transformation of scale” …</a:t>
            </a:r>
            <a:endParaRPr lang="en-GB" sz="3600" smtClean="0">
              <a:solidFill>
                <a:srgbClr val="990033"/>
              </a:solidFill>
              <a:latin typeface="Castellar" pitchFamily="18" charset="0"/>
              <a:cs typeface="Arial" charset="0"/>
            </a:endParaRPr>
          </a:p>
        </p:txBody>
      </p:sp>
      <p:sp>
        <p:nvSpPr>
          <p:cNvPr id="346114" name="Text Box 5"/>
          <p:cNvSpPr txBox="1">
            <a:spLocks noChangeArrowheads="1"/>
          </p:cNvSpPr>
          <p:nvPr/>
        </p:nvSpPr>
        <p:spPr bwMode="auto">
          <a:xfrm>
            <a:off x="3635375" y="188913"/>
            <a:ext cx="2003177" cy="769441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Part </a:t>
            </a:r>
            <a:r>
              <a:rPr lang="en-GB" sz="4400" dirty="0" smtClean="0">
                <a:solidFill>
                  <a:srgbClr val="669900"/>
                </a:solidFill>
              </a:rPr>
              <a:t>2b)</a:t>
            </a:r>
            <a:endParaRPr lang="en-GB" sz="4400" dirty="0">
              <a:solidFill>
                <a:srgbClr val="669900"/>
              </a:solidFill>
            </a:endParaRPr>
          </a:p>
        </p:txBody>
      </p:sp>
      <p:sp>
        <p:nvSpPr>
          <p:cNvPr id="346115" name="Text Box 7"/>
          <p:cNvSpPr txBox="1">
            <a:spLocks noChangeArrowheads="1"/>
          </p:cNvSpPr>
          <p:nvPr/>
        </p:nvSpPr>
        <p:spPr bwMode="auto">
          <a:xfrm>
            <a:off x="3132138" y="1844675"/>
            <a:ext cx="2808287" cy="666750"/>
          </a:xfrm>
          <a:prstGeom prst="rect">
            <a:avLst/>
          </a:prstGeom>
          <a:solidFill>
            <a:srgbClr val="DDDDDD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i="1" dirty="0" err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GB" sz="3200" i="1" baseline="-25000" dirty="0" err="1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en-GB" sz="320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 dirty="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en-GB" sz="32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l-GR" sz="3600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∝</a:t>
            </a:r>
            <a:r>
              <a:rPr lang="en-GB" sz="3600" i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i="1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GB" sz="320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GB" sz="3200" i="1" dirty="0">
                <a:solidFill>
                  <a:schemeClr val="tx1"/>
                </a:solidFill>
                <a:latin typeface="Times New Roman" pitchFamily="18" charset="0"/>
              </a:rPr>
              <a:t>T</a:t>
            </a:r>
            <a:r>
              <a:rPr lang="en-GB" sz="3200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l-GR" sz="3200" i="1" dirty="0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 dirty="0">
                <a:solidFill>
                  <a:schemeClr val="tx1"/>
                </a:solidFill>
                <a:latin typeface="Times New Roman" pitchFamily="18" charset="0"/>
              </a:rPr>
              <a:t>))</a:t>
            </a:r>
          </a:p>
        </p:txBody>
      </p:sp>
      <p:sp>
        <p:nvSpPr>
          <p:cNvPr id="348165" name="Rectangle 2"/>
          <p:cNvSpPr>
            <a:spLocks/>
          </p:cNvSpPr>
          <p:nvPr/>
        </p:nvSpPr>
        <p:spPr bwMode="auto">
          <a:xfrm>
            <a:off x="323850" y="2781300"/>
            <a:ext cx="86423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600">
                <a:solidFill>
                  <a:schemeClr val="hlink"/>
                </a:solidFill>
              </a:rPr>
              <a:t>... which is unimodal provided g is!</a:t>
            </a:r>
            <a:endParaRPr lang="en-GB" sz="3600">
              <a:solidFill>
                <a:schemeClr val="hlink"/>
              </a:solidFill>
              <a:latin typeface="Castellar" pitchFamily="18" charset="0"/>
              <a:cs typeface="Arial" charset="0"/>
            </a:endParaRP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2484438" y="3429000"/>
            <a:ext cx="38814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</a:rPr>
              <a:t>(and its mode is at </a:t>
            </a:r>
            <a:r>
              <a:rPr lang="en-GB" i="1">
                <a:solidFill>
                  <a:schemeClr val="tx1"/>
                </a:solidFill>
              </a:rPr>
              <a:t>T</a:t>
            </a:r>
            <a:r>
              <a:rPr lang="en-GB" i="1" baseline="30000">
                <a:solidFill>
                  <a:schemeClr val="tx1"/>
                </a:solidFill>
              </a:rPr>
              <a:t>-1</a:t>
            </a:r>
            <a:r>
              <a:rPr lang="en-GB" i="1">
                <a:solidFill>
                  <a:schemeClr val="tx1"/>
                </a:solidFill>
              </a:rPr>
              <a:t>(0) )</a:t>
            </a:r>
          </a:p>
        </p:txBody>
      </p:sp>
      <p:sp>
        <p:nvSpPr>
          <p:cNvPr id="342018" name="Rectangle 2"/>
          <p:cNvSpPr>
            <a:spLocks/>
          </p:cNvSpPr>
          <p:nvPr/>
        </p:nvSpPr>
        <p:spPr bwMode="auto">
          <a:xfrm>
            <a:off x="0" y="422116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>
                <a:solidFill>
                  <a:schemeClr val="tx1"/>
                </a:solidFill>
              </a:rPr>
              <a:t>A first skewing example is the “</a:t>
            </a:r>
            <a:r>
              <a:rPr lang="en-GB" sz="3200" dirty="0">
                <a:solidFill>
                  <a:srgbClr val="FF3300"/>
                </a:solidFill>
              </a:rPr>
              <a:t>direct </a:t>
            </a:r>
            <a:r>
              <a:rPr lang="en-GB" sz="3200" dirty="0" err="1">
                <a:solidFill>
                  <a:srgbClr val="FF3300"/>
                </a:solidFill>
              </a:rPr>
              <a:t>Batschelet</a:t>
            </a:r>
            <a:r>
              <a:rPr lang="en-GB" sz="3200" dirty="0">
                <a:solidFill>
                  <a:srgbClr val="FF3300"/>
                </a:solidFill>
              </a:rPr>
              <a:t> distribution</a:t>
            </a:r>
            <a:r>
              <a:rPr lang="en-GB" sz="3200" dirty="0">
                <a:solidFill>
                  <a:schemeClr val="tx1"/>
                </a:solidFill>
              </a:rPr>
              <a:t>” essentially using the transformation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i="1" dirty="0">
                <a:solidFill>
                  <a:schemeClr val="tx1"/>
                </a:solidFill>
              </a:rPr>
              <a:t>B</a:t>
            </a:r>
            <a:r>
              <a:rPr lang="en-GB" sz="3200" dirty="0">
                <a:solidFill>
                  <a:schemeClr val="tx1"/>
                </a:solidFill>
              </a:rPr>
              <a:t>(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dirty="0">
                <a:solidFill>
                  <a:schemeClr val="tx1"/>
                </a:solidFill>
              </a:rPr>
              <a:t>) </a:t>
            </a:r>
            <a:r>
              <a:rPr lang="en-GB" sz="3200" i="1" dirty="0">
                <a:solidFill>
                  <a:schemeClr val="tx1"/>
                </a:solidFill>
              </a:rPr>
              <a:t>= 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i="1" dirty="0">
                <a:solidFill>
                  <a:schemeClr val="tx1"/>
                </a:solidFill>
              </a:rPr>
              <a:t> - </a:t>
            </a:r>
            <a:r>
              <a:rPr lang="el-GR" sz="3200" i="1" dirty="0">
                <a:solidFill>
                  <a:schemeClr val="tx1"/>
                </a:solidFill>
              </a:rPr>
              <a:t>ν</a:t>
            </a:r>
            <a:r>
              <a:rPr lang="en-GB" sz="3200" i="1" dirty="0">
                <a:solidFill>
                  <a:schemeClr val="tx1"/>
                </a:solidFill>
              </a:rPr>
              <a:t> - </a:t>
            </a:r>
            <a:r>
              <a:rPr lang="el-GR" sz="3200" i="1" dirty="0">
                <a:solidFill>
                  <a:schemeClr val="tx1"/>
                </a:solidFill>
              </a:rPr>
              <a:t>ν</a:t>
            </a:r>
            <a:r>
              <a:rPr lang="en-GB" sz="3200" i="1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cos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i="1" dirty="0">
                <a:solidFill>
                  <a:schemeClr val="tx1"/>
                </a:solidFill>
              </a:rPr>
              <a:t>,       </a:t>
            </a:r>
            <a:r>
              <a:rPr lang="en-GB" sz="3200" dirty="0">
                <a:solidFill>
                  <a:schemeClr val="tx1"/>
                </a:solidFill>
              </a:rPr>
              <a:t>-1 ≤ </a:t>
            </a:r>
            <a:r>
              <a:rPr lang="el-GR" sz="3200" i="1" dirty="0">
                <a:solidFill>
                  <a:schemeClr val="tx1"/>
                </a:solidFill>
              </a:rPr>
              <a:t>ν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l-GR" sz="3200" dirty="0">
                <a:solidFill>
                  <a:schemeClr val="tx1"/>
                </a:solidFill>
              </a:rPr>
              <a:t>≤</a:t>
            </a:r>
            <a:r>
              <a:rPr lang="en-GB" sz="3200" dirty="0">
                <a:solidFill>
                  <a:schemeClr val="tx1"/>
                </a:solidFill>
              </a:rPr>
              <a:t> 1.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0" y="587692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008000"/>
                </a:solidFill>
                <a:latin typeface="Arial" charset="0"/>
              </a:rPr>
              <a:t>(Batschelet’s 1981 book</a:t>
            </a:r>
            <a:r>
              <a:rPr lang="en-GB" sz="2400" i="1">
                <a:solidFill>
                  <a:srgbClr val="008000"/>
                </a:solidFill>
                <a:latin typeface="Arial" charset="0"/>
              </a:rPr>
              <a:t>; </a:t>
            </a:r>
          </a:p>
          <a:p>
            <a:pPr algn="ctr"/>
            <a:r>
              <a:rPr lang="en-GB" sz="2400">
                <a:solidFill>
                  <a:srgbClr val="008000"/>
                </a:solidFill>
                <a:latin typeface="Arial" charset="0"/>
              </a:rPr>
              <a:t>Abe, Pewsey &amp; Shimizu,</a:t>
            </a:r>
            <a:r>
              <a:rPr lang="en-GB" sz="2400" i="1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GB" sz="2400">
                <a:solidFill>
                  <a:srgbClr val="008000"/>
                </a:solidFill>
                <a:latin typeface="Arial" charset="0"/>
              </a:rPr>
              <a:t>2013,</a:t>
            </a:r>
            <a:r>
              <a:rPr lang="en-GB" sz="2400" i="1">
                <a:solidFill>
                  <a:srgbClr val="008000"/>
                </a:solidFill>
                <a:latin typeface="Arial" charset="0"/>
              </a:rPr>
              <a:t> Ann. Inst. Statist. Math.</a:t>
            </a:r>
            <a:r>
              <a:rPr lang="en-GB" sz="240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5" grpId="0"/>
      <p:bldP spid="348166" grpId="0"/>
      <p:bldP spid="342018" grpId="0"/>
      <p:bldP spid="1095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0" name="Picture 2" descr="C:\Users\mcj3\Application Data\SSH\temp\t-dir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08" y="1460611"/>
            <a:ext cx="3990023" cy="39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954926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B(</a:t>
            </a:r>
            <a:r>
              <a:rPr lang="el-GR" sz="3600" dirty="0" smtClean="0"/>
              <a:t>θ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020272" y="1460611"/>
            <a:ext cx="16882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-1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-0.8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-0.6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…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ν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  <a:r>
              <a:rPr lang="en-GB" dirty="0" smtClean="0">
                <a:solidFill>
                  <a:srgbClr val="7030A0"/>
                </a:solidFill>
              </a:rPr>
              <a:t>     0        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…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0.6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0.8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1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/>
          </p:cNvSpPr>
          <p:nvPr/>
        </p:nvSpPr>
        <p:spPr bwMode="auto">
          <a:xfrm>
            <a:off x="0" y="116632"/>
            <a:ext cx="9144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>
                <a:solidFill>
                  <a:srgbClr val="0033CC"/>
                </a:solidFill>
              </a:rPr>
              <a:t>Even </a:t>
            </a:r>
            <a:r>
              <a:rPr lang="en-GB" sz="3200" dirty="0" smtClean="0">
                <a:solidFill>
                  <a:srgbClr val="0033CC"/>
                </a:solidFill>
              </a:rPr>
              <a:t>better </a:t>
            </a:r>
            <a:r>
              <a:rPr lang="en-GB" sz="3200" dirty="0">
                <a:solidFill>
                  <a:schemeClr val="tx1"/>
                </a:solidFill>
              </a:rPr>
              <a:t>is the “</a:t>
            </a:r>
            <a:r>
              <a:rPr lang="en-GB" sz="3200" dirty="0">
                <a:solidFill>
                  <a:srgbClr val="FF3300"/>
                </a:solidFill>
              </a:rPr>
              <a:t>inverse </a:t>
            </a:r>
            <a:r>
              <a:rPr lang="en-GB" sz="3200" dirty="0" err="1">
                <a:solidFill>
                  <a:srgbClr val="FF3300"/>
                </a:solidFill>
              </a:rPr>
              <a:t>Batschelet</a:t>
            </a:r>
            <a:r>
              <a:rPr lang="en-GB" sz="3200" dirty="0">
                <a:solidFill>
                  <a:srgbClr val="FF3300"/>
                </a:solidFill>
              </a:rPr>
              <a:t> distribution</a:t>
            </a:r>
            <a:r>
              <a:rPr lang="en-GB" sz="3200" dirty="0">
                <a:solidFill>
                  <a:schemeClr val="tx1"/>
                </a:solidFill>
              </a:rPr>
              <a:t>” which simply uses the </a:t>
            </a:r>
            <a:r>
              <a:rPr lang="en-GB" sz="3200" i="1" dirty="0">
                <a:solidFill>
                  <a:schemeClr val="tx1"/>
                </a:solidFill>
              </a:rPr>
              <a:t>inverse transformation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i="1" dirty="0">
                <a:solidFill>
                  <a:schemeClr val="tx1"/>
                </a:solidFill>
              </a:rPr>
              <a:t>B</a:t>
            </a:r>
            <a:r>
              <a:rPr lang="en-GB" sz="3200" i="1" baseline="30000" dirty="0">
                <a:solidFill>
                  <a:schemeClr val="tx1"/>
                </a:solidFill>
              </a:rPr>
              <a:t>-1</a:t>
            </a:r>
            <a:r>
              <a:rPr lang="en-GB" sz="3200" dirty="0">
                <a:solidFill>
                  <a:schemeClr val="tx1"/>
                </a:solidFill>
              </a:rPr>
              <a:t>(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dirty="0">
                <a:solidFill>
                  <a:schemeClr val="tx1"/>
                </a:solidFill>
              </a:rPr>
              <a:t>) where, as in the direct case, </a:t>
            </a:r>
            <a:r>
              <a:rPr lang="en-GB" sz="3200" i="1" dirty="0">
                <a:solidFill>
                  <a:schemeClr val="tx1"/>
                </a:solidFill>
              </a:rPr>
              <a:t>B</a:t>
            </a:r>
            <a:r>
              <a:rPr lang="en-GB" sz="3200" dirty="0">
                <a:solidFill>
                  <a:schemeClr val="tx1"/>
                </a:solidFill>
              </a:rPr>
              <a:t>(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dirty="0">
                <a:solidFill>
                  <a:schemeClr val="tx1"/>
                </a:solidFill>
              </a:rPr>
              <a:t>) </a:t>
            </a:r>
            <a:r>
              <a:rPr lang="en-GB" sz="3200" i="1" dirty="0">
                <a:solidFill>
                  <a:schemeClr val="tx1"/>
                </a:solidFill>
              </a:rPr>
              <a:t>= 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i="1" dirty="0">
                <a:solidFill>
                  <a:schemeClr val="tx1"/>
                </a:solidFill>
              </a:rPr>
              <a:t> - </a:t>
            </a:r>
            <a:r>
              <a:rPr lang="el-GR" sz="3200" i="1" dirty="0">
                <a:solidFill>
                  <a:schemeClr val="tx1"/>
                </a:solidFill>
              </a:rPr>
              <a:t>ν</a:t>
            </a:r>
            <a:r>
              <a:rPr lang="en-GB" sz="3200" i="1" dirty="0">
                <a:solidFill>
                  <a:schemeClr val="tx1"/>
                </a:solidFill>
              </a:rPr>
              <a:t> - </a:t>
            </a:r>
            <a:r>
              <a:rPr lang="el-GR" sz="3200" i="1" dirty="0">
                <a:solidFill>
                  <a:schemeClr val="tx1"/>
                </a:solidFill>
              </a:rPr>
              <a:t>ν</a:t>
            </a:r>
            <a:r>
              <a:rPr lang="en-GB" sz="3200" i="1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cos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55334" name="Rectangle 2"/>
          <p:cNvSpPr>
            <a:spLocks/>
          </p:cNvSpPr>
          <p:nvPr/>
        </p:nvSpPr>
        <p:spPr bwMode="auto">
          <a:xfrm>
            <a:off x="1258888" y="2781300"/>
            <a:ext cx="29876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GB" sz="3200" i="1" dirty="0">
              <a:solidFill>
                <a:srgbClr val="FF3300"/>
              </a:solidFill>
            </a:endParaRPr>
          </a:p>
        </p:txBody>
      </p:sp>
      <p:sp>
        <p:nvSpPr>
          <p:cNvPr id="348167" name="Text Box 8"/>
          <p:cNvSpPr txBox="1">
            <a:spLocks noChangeArrowheads="1"/>
          </p:cNvSpPr>
          <p:nvPr/>
        </p:nvSpPr>
        <p:spPr bwMode="auto">
          <a:xfrm>
            <a:off x="1816100" y="18970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48168" name="Text Box 6"/>
          <p:cNvSpPr txBox="1">
            <a:spLocks noChangeArrowheads="1"/>
          </p:cNvSpPr>
          <p:nvPr/>
        </p:nvSpPr>
        <p:spPr bwMode="auto">
          <a:xfrm>
            <a:off x="1979613" y="1780333"/>
            <a:ext cx="508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8000"/>
                </a:solidFill>
                <a:latin typeface="Arial" charset="0"/>
              </a:rPr>
              <a:t>(Jones &amp; </a:t>
            </a:r>
            <a:r>
              <a:rPr lang="en-GB" sz="2400" dirty="0" err="1">
                <a:solidFill>
                  <a:srgbClr val="008000"/>
                </a:solidFill>
                <a:latin typeface="Arial" charset="0"/>
              </a:rPr>
              <a:t>Pewsey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, 2012, 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Biometrics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\\userdata\documents3\mcj3\Desktop\Adista-f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8958"/>
            <a:ext cx="7632848" cy="68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44" name="Picture 4" descr="http://as16347.adista.fr/images/logo_adis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96" y="1916832"/>
            <a:ext cx="34762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Rectangle 2"/>
          <p:cNvSpPr>
            <a:spLocks/>
          </p:cNvSpPr>
          <p:nvPr/>
        </p:nvSpPr>
        <p:spPr bwMode="auto">
          <a:xfrm>
            <a:off x="0" y="116632"/>
            <a:ext cx="9144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>
                <a:solidFill>
                  <a:srgbClr val="0033CC"/>
                </a:solidFill>
              </a:rPr>
              <a:t>Even </a:t>
            </a:r>
            <a:r>
              <a:rPr lang="en-GB" sz="3200" dirty="0" smtClean="0">
                <a:solidFill>
                  <a:srgbClr val="0033CC"/>
                </a:solidFill>
              </a:rPr>
              <a:t>better </a:t>
            </a:r>
            <a:r>
              <a:rPr lang="en-GB" sz="3200" dirty="0">
                <a:solidFill>
                  <a:schemeClr val="tx1"/>
                </a:solidFill>
              </a:rPr>
              <a:t>is the “</a:t>
            </a:r>
            <a:r>
              <a:rPr lang="en-GB" sz="3200" dirty="0">
                <a:solidFill>
                  <a:srgbClr val="FF3300"/>
                </a:solidFill>
              </a:rPr>
              <a:t>inverse </a:t>
            </a:r>
            <a:r>
              <a:rPr lang="en-GB" sz="3200" dirty="0" err="1">
                <a:solidFill>
                  <a:srgbClr val="FF3300"/>
                </a:solidFill>
              </a:rPr>
              <a:t>Batschelet</a:t>
            </a:r>
            <a:r>
              <a:rPr lang="en-GB" sz="3200" dirty="0">
                <a:solidFill>
                  <a:srgbClr val="FF3300"/>
                </a:solidFill>
              </a:rPr>
              <a:t> distribution</a:t>
            </a:r>
            <a:r>
              <a:rPr lang="en-GB" sz="3200" dirty="0">
                <a:solidFill>
                  <a:schemeClr val="tx1"/>
                </a:solidFill>
              </a:rPr>
              <a:t>” which simply uses the </a:t>
            </a:r>
            <a:r>
              <a:rPr lang="en-GB" sz="3200" i="1" dirty="0">
                <a:solidFill>
                  <a:schemeClr val="tx1"/>
                </a:solidFill>
              </a:rPr>
              <a:t>inverse transformation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i="1" dirty="0">
                <a:solidFill>
                  <a:schemeClr val="tx1"/>
                </a:solidFill>
              </a:rPr>
              <a:t>B</a:t>
            </a:r>
            <a:r>
              <a:rPr lang="en-GB" sz="3200" i="1" baseline="30000" dirty="0">
                <a:solidFill>
                  <a:schemeClr val="tx1"/>
                </a:solidFill>
              </a:rPr>
              <a:t>-1</a:t>
            </a:r>
            <a:r>
              <a:rPr lang="en-GB" sz="3200" dirty="0">
                <a:solidFill>
                  <a:schemeClr val="tx1"/>
                </a:solidFill>
              </a:rPr>
              <a:t>(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dirty="0">
                <a:solidFill>
                  <a:schemeClr val="tx1"/>
                </a:solidFill>
              </a:rPr>
              <a:t>) where, as in the direct case, </a:t>
            </a:r>
            <a:r>
              <a:rPr lang="en-GB" sz="3200" i="1" dirty="0">
                <a:solidFill>
                  <a:schemeClr val="tx1"/>
                </a:solidFill>
              </a:rPr>
              <a:t>B</a:t>
            </a:r>
            <a:r>
              <a:rPr lang="en-GB" sz="3200" dirty="0">
                <a:solidFill>
                  <a:schemeClr val="tx1"/>
                </a:solidFill>
              </a:rPr>
              <a:t>(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dirty="0">
                <a:solidFill>
                  <a:schemeClr val="tx1"/>
                </a:solidFill>
              </a:rPr>
              <a:t>) </a:t>
            </a:r>
            <a:r>
              <a:rPr lang="en-GB" sz="3200" i="1" dirty="0">
                <a:solidFill>
                  <a:schemeClr val="tx1"/>
                </a:solidFill>
              </a:rPr>
              <a:t>= 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i="1" dirty="0">
                <a:solidFill>
                  <a:schemeClr val="tx1"/>
                </a:solidFill>
              </a:rPr>
              <a:t> - </a:t>
            </a:r>
            <a:r>
              <a:rPr lang="el-GR" sz="3200" i="1" dirty="0">
                <a:solidFill>
                  <a:schemeClr val="tx1"/>
                </a:solidFill>
              </a:rPr>
              <a:t>ν</a:t>
            </a:r>
            <a:r>
              <a:rPr lang="en-GB" sz="3200" i="1" dirty="0">
                <a:solidFill>
                  <a:schemeClr val="tx1"/>
                </a:solidFill>
              </a:rPr>
              <a:t> - </a:t>
            </a:r>
            <a:r>
              <a:rPr lang="el-GR" sz="3200" i="1" dirty="0">
                <a:solidFill>
                  <a:schemeClr val="tx1"/>
                </a:solidFill>
              </a:rPr>
              <a:t>ν</a:t>
            </a:r>
            <a:r>
              <a:rPr lang="en-GB" sz="3200" i="1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cos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55334" name="Rectangle 2"/>
          <p:cNvSpPr>
            <a:spLocks/>
          </p:cNvSpPr>
          <p:nvPr/>
        </p:nvSpPr>
        <p:spPr bwMode="auto">
          <a:xfrm>
            <a:off x="1258888" y="2781300"/>
            <a:ext cx="29876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GB" sz="3200" i="1" dirty="0">
              <a:solidFill>
                <a:srgbClr val="FF3300"/>
              </a:solidFill>
            </a:endParaRPr>
          </a:p>
        </p:txBody>
      </p:sp>
      <p:sp>
        <p:nvSpPr>
          <p:cNvPr id="348167" name="Text Box 8"/>
          <p:cNvSpPr txBox="1">
            <a:spLocks noChangeArrowheads="1"/>
          </p:cNvSpPr>
          <p:nvPr/>
        </p:nvSpPr>
        <p:spPr bwMode="auto">
          <a:xfrm>
            <a:off x="1816100" y="18970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48168" name="Text Box 6"/>
          <p:cNvSpPr txBox="1">
            <a:spLocks noChangeArrowheads="1"/>
          </p:cNvSpPr>
          <p:nvPr/>
        </p:nvSpPr>
        <p:spPr bwMode="auto">
          <a:xfrm>
            <a:off x="1979613" y="1780333"/>
            <a:ext cx="5081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8000"/>
                </a:solidFill>
                <a:latin typeface="Arial" charset="0"/>
              </a:rPr>
              <a:t>(Jones &amp; </a:t>
            </a:r>
            <a:r>
              <a:rPr lang="en-GB" sz="2400" dirty="0" err="1">
                <a:solidFill>
                  <a:srgbClr val="008000"/>
                </a:solidFill>
                <a:latin typeface="Arial" charset="0"/>
              </a:rPr>
              <a:t>Pewsey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, 2012, 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Biometrics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  <p:pic>
        <p:nvPicPr>
          <p:cNvPr id="13" name="Picture 2" descr="C:\Users\mcj3\Application Data\SSH\temp\t-dir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3990023" cy="397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9551" y="4077072"/>
            <a:ext cx="960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B(</a:t>
            </a:r>
            <a:r>
              <a:rPr lang="el-GR" sz="3600" dirty="0" smtClean="0"/>
              <a:t>θ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7061200" y="2436904"/>
            <a:ext cx="16882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-1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-0.8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-0.6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…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ν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  <a:r>
              <a:rPr lang="en-GB" dirty="0" smtClean="0">
                <a:solidFill>
                  <a:srgbClr val="7030A0"/>
                </a:solidFill>
              </a:rPr>
              <a:t>     0        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…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0.6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0.8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516" y="408225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B</a:t>
            </a:r>
            <a:r>
              <a:rPr lang="en-GB" sz="3600" baseline="30000" dirty="0" smtClean="0"/>
              <a:t>-1</a:t>
            </a:r>
            <a:r>
              <a:rPr lang="en-GB" sz="3600" dirty="0" smtClean="0"/>
              <a:t>(</a:t>
            </a:r>
            <a:r>
              <a:rPr lang="el-GR" sz="3600" dirty="0" smtClean="0"/>
              <a:t>θ</a:t>
            </a:r>
            <a:r>
              <a:rPr lang="en-GB" sz="3600" dirty="0" smtClean="0"/>
              <a:t>)</a:t>
            </a:r>
            <a:endParaRPr lang="en-GB" sz="3600" dirty="0"/>
          </a:p>
        </p:txBody>
      </p:sp>
      <p:pic>
        <p:nvPicPr>
          <p:cNvPr id="335874" name="Picture 2" descr="C:\Users\mcj3\Application Data\SSH\temp\t-inv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2564903"/>
            <a:ext cx="3990023" cy="39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061200" y="2454386"/>
            <a:ext cx="168828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1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0.8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0.6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…</a:t>
            </a:r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ν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  <a:r>
              <a:rPr lang="en-GB" dirty="0" smtClean="0">
                <a:solidFill>
                  <a:srgbClr val="7030A0"/>
                </a:solidFill>
              </a:rPr>
              <a:t>     0        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…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-0.6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-0.8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</a:rPr>
              <a:t>-1</a:t>
            </a:r>
            <a:endParaRPr lang="en-GB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3" name="Rectangle 2"/>
          <p:cNvSpPr>
            <a:spLocks/>
          </p:cNvSpPr>
          <p:nvPr/>
        </p:nvSpPr>
        <p:spPr bwMode="auto">
          <a:xfrm>
            <a:off x="103187" y="2636912"/>
            <a:ext cx="8966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>
                <a:solidFill>
                  <a:schemeClr val="hlink"/>
                </a:solidFill>
              </a:rPr>
              <a:t>This is </a:t>
            </a:r>
            <a:r>
              <a:rPr lang="en-GB" sz="3200" dirty="0" err="1">
                <a:solidFill>
                  <a:schemeClr val="hlink"/>
                </a:solidFill>
              </a:rPr>
              <a:t>unimodal</a:t>
            </a:r>
            <a:r>
              <a:rPr lang="en-GB" sz="3200" dirty="0">
                <a:solidFill>
                  <a:schemeClr val="hlink"/>
                </a:solidFill>
              </a:rPr>
              <a:t> (if g is) with mode at </a:t>
            </a:r>
            <a:r>
              <a:rPr lang="en-GB" sz="3200" i="1" dirty="0">
                <a:solidFill>
                  <a:schemeClr val="hlink"/>
                </a:solidFill>
              </a:rPr>
              <a:t>B</a:t>
            </a:r>
            <a:r>
              <a:rPr lang="en-GB" sz="3200" dirty="0">
                <a:solidFill>
                  <a:schemeClr val="hlink"/>
                </a:solidFill>
              </a:rPr>
              <a:t>(</a:t>
            </a:r>
            <a:r>
              <a:rPr lang="el-GR" sz="3200" dirty="0">
                <a:solidFill>
                  <a:schemeClr val="hlink"/>
                </a:solidFill>
              </a:rPr>
              <a:t>θ</a:t>
            </a:r>
            <a:r>
              <a:rPr lang="en-GB" sz="3200" dirty="0">
                <a:solidFill>
                  <a:schemeClr val="hlink"/>
                </a:solidFill>
              </a:rPr>
              <a:t>) </a:t>
            </a:r>
            <a:r>
              <a:rPr lang="en-GB" sz="3200" i="1" dirty="0">
                <a:solidFill>
                  <a:schemeClr val="hlink"/>
                </a:solidFill>
              </a:rPr>
              <a:t>= </a:t>
            </a:r>
            <a:r>
              <a:rPr lang="en-GB" sz="3600" i="1" dirty="0">
                <a:solidFill>
                  <a:schemeClr val="hlink"/>
                </a:solidFill>
              </a:rPr>
              <a:t>-</a:t>
            </a:r>
            <a:r>
              <a:rPr lang="en-GB" sz="3200" i="1" dirty="0">
                <a:solidFill>
                  <a:schemeClr val="hlink"/>
                </a:solidFill>
              </a:rPr>
              <a:t>2</a:t>
            </a:r>
            <a:r>
              <a:rPr lang="el-GR" sz="3200" i="1" dirty="0">
                <a:solidFill>
                  <a:schemeClr val="hlink"/>
                </a:solidFill>
              </a:rPr>
              <a:t>ν</a:t>
            </a:r>
            <a:endParaRPr lang="en-GB" sz="3200" i="1" dirty="0">
              <a:solidFill>
                <a:schemeClr val="hlink"/>
              </a:solidFill>
            </a:endParaRPr>
          </a:p>
        </p:txBody>
      </p:sp>
      <p:sp>
        <p:nvSpPr>
          <p:cNvPr id="355334" name="Rectangle 2"/>
          <p:cNvSpPr>
            <a:spLocks/>
          </p:cNvSpPr>
          <p:nvPr/>
        </p:nvSpPr>
        <p:spPr bwMode="auto">
          <a:xfrm>
            <a:off x="1115616" y="1104900"/>
            <a:ext cx="29876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>
                <a:solidFill>
                  <a:srgbClr val="FF3300"/>
                </a:solidFill>
              </a:rPr>
              <a:t>This has density</a:t>
            </a:r>
            <a:endParaRPr lang="en-GB" sz="3200" i="1" dirty="0">
              <a:solidFill>
                <a:srgbClr val="FF3300"/>
              </a:solidFill>
            </a:endParaRP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4282281" y="1167606"/>
            <a:ext cx="3024187" cy="666750"/>
          </a:xfrm>
          <a:prstGeom prst="rect">
            <a:avLst/>
          </a:prstGeom>
          <a:solidFill>
            <a:srgbClr val="DDDDDD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en-GB" sz="3200" i="1" baseline="-25000">
                <a:solidFill>
                  <a:schemeClr val="tx1"/>
                </a:solidFill>
                <a:latin typeface="Times New Roman" pitchFamily="18" charset="0"/>
              </a:rPr>
              <a:t>IB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l-GR" sz="3200" i="1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)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sz="3200" b="1" i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=</a:t>
            </a:r>
            <a:r>
              <a:rPr lang="en-GB" sz="36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GB" sz="3200" i="1">
                <a:solidFill>
                  <a:schemeClr val="tx1"/>
                </a:solidFill>
                <a:latin typeface="Times New Roman" pitchFamily="18" charset="0"/>
              </a:rPr>
              <a:t>B</a:t>
            </a:r>
            <a:r>
              <a:rPr lang="en-GB" sz="3200" i="1" baseline="30000">
                <a:solidFill>
                  <a:schemeClr val="tx1"/>
                </a:solidFill>
                <a:latin typeface="Times New Roman" pitchFamily="18" charset="0"/>
              </a:rPr>
              <a:t>-1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l-GR" sz="3200" i="1">
                <a:solidFill>
                  <a:schemeClr val="tx1"/>
                </a:solidFill>
                <a:latin typeface="Times New Roman" pitchFamily="18" charset="0"/>
              </a:rPr>
              <a:t>θ</a:t>
            </a:r>
            <a:r>
              <a:rPr lang="en-GB" sz="3200">
                <a:solidFill>
                  <a:schemeClr val="tx1"/>
                </a:solidFill>
                <a:latin typeface="Times New Roman" pitchFamily="18" charset="0"/>
              </a:rPr>
              <a:t>))</a:t>
            </a:r>
          </a:p>
        </p:txBody>
      </p:sp>
      <p:sp>
        <p:nvSpPr>
          <p:cNvPr id="355336" name="Oval 8"/>
          <p:cNvSpPr>
            <a:spLocks noChangeArrowheads="1"/>
          </p:cNvSpPr>
          <p:nvPr/>
        </p:nvSpPr>
        <p:spPr bwMode="auto">
          <a:xfrm>
            <a:off x="5245100" y="1036638"/>
            <a:ext cx="358775" cy="936625"/>
          </a:xfrm>
          <a:prstGeom prst="ellipse">
            <a:avLst/>
          </a:prstGeom>
          <a:solidFill>
            <a:srgbClr val="FF66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2"/>
          <p:cNvSpPr>
            <a:spLocks/>
          </p:cNvSpPr>
          <p:nvPr/>
        </p:nvSpPr>
        <p:spPr bwMode="auto">
          <a:xfrm>
            <a:off x="392112" y="4149080"/>
            <a:ext cx="8388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dirty="0">
                <a:solidFill>
                  <a:schemeClr val="tx1"/>
                </a:solidFill>
              </a:rPr>
              <a:t>The equality arises because </a:t>
            </a:r>
            <a:r>
              <a:rPr lang="en-GB" sz="3200" i="1" dirty="0">
                <a:solidFill>
                  <a:schemeClr val="tx1"/>
                </a:solidFill>
              </a:rPr>
              <a:t>B′</a:t>
            </a:r>
            <a:r>
              <a:rPr lang="en-GB" sz="3200" dirty="0">
                <a:solidFill>
                  <a:schemeClr val="tx1"/>
                </a:solidFill>
              </a:rPr>
              <a:t>(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dirty="0">
                <a:solidFill>
                  <a:schemeClr val="tx1"/>
                </a:solidFill>
              </a:rPr>
              <a:t>) </a:t>
            </a:r>
            <a:r>
              <a:rPr lang="en-GB" sz="3200" i="1" dirty="0">
                <a:solidFill>
                  <a:schemeClr val="tx1"/>
                </a:solidFill>
              </a:rPr>
              <a:t>= 1 + </a:t>
            </a:r>
            <a:r>
              <a:rPr lang="el-GR" sz="3200" i="1" dirty="0">
                <a:solidFill>
                  <a:schemeClr val="tx1"/>
                </a:solidFill>
              </a:rPr>
              <a:t>ν</a:t>
            </a:r>
            <a:r>
              <a:rPr lang="en-GB" sz="3200" i="1" dirty="0">
                <a:solidFill>
                  <a:schemeClr val="tx1"/>
                </a:solidFill>
              </a:rPr>
              <a:t> sin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i="1" dirty="0">
                <a:solidFill>
                  <a:schemeClr val="tx1"/>
                </a:solidFill>
              </a:rPr>
              <a:t>equals </a:t>
            </a:r>
            <a:r>
              <a:rPr lang="en-GB" sz="3200" dirty="0">
                <a:solidFill>
                  <a:schemeClr val="tx1"/>
                </a:solidFill>
              </a:rPr>
              <a:t>2</a:t>
            </a:r>
            <a:r>
              <a:rPr lang="en-GB" sz="3200" i="1" dirty="0">
                <a:solidFill>
                  <a:schemeClr val="tx1"/>
                </a:solidFill>
              </a:rPr>
              <a:t>w(</a:t>
            </a:r>
            <a:r>
              <a:rPr lang="el-GR" sz="3200" dirty="0">
                <a:solidFill>
                  <a:schemeClr val="tx1"/>
                </a:solidFill>
              </a:rPr>
              <a:t>θ</a:t>
            </a:r>
            <a:r>
              <a:rPr lang="en-GB" sz="3200" i="1" dirty="0">
                <a:solidFill>
                  <a:schemeClr val="tx1"/>
                </a:solidFill>
              </a:rPr>
              <a:t>), </a:t>
            </a:r>
            <a:r>
              <a:rPr lang="en-GB" sz="3200" dirty="0">
                <a:solidFill>
                  <a:schemeClr val="tx1"/>
                </a:solidFill>
              </a:rPr>
              <a:t>the</a:t>
            </a:r>
            <a:r>
              <a:rPr lang="en-GB" sz="3200" i="1" dirty="0">
                <a:solidFill>
                  <a:schemeClr val="tx1"/>
                </a:solidFill>
              </a:rPr>
              <a:t> w </a:t>
            </a:r>
            <a:r>
              <a:rPr lang="en-GB" sz="3200" dirty="0">
                <a:solidFill>
                  <a:schemeClr val="tx1"/>
                </a:solidFill>
              </a:rPr>
              <a:t>used in the skew- symmetric example described earlier; just as on </a:t>
            </a:r>
            <a:r>
              <a:rPr lang="en-GB" sz="3200" dirty="0">
                <a:solidFill>
                  <a:schemeClr val="tx1"/>
                </a:solidFill>
                <a:latin typeface="Castellar" pitchFamily="18" charset="0"/>
              </a:rPr>
              <a:t>R</a:t>
            </a:r>
            <a:r>
              <a:rPr lang="en-GB" sz="3200" dirty="0">
                <a:solidFill>
                  <a:schemeClr val="tx1"/>
                </a:solidFill>
              </a:rPr>
              <a:t>, </a:t>
            </a:r>
            <a:br>
              <a:rPr lang="en-GB" sz="3200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if </a:t>
            </a:r>
            <a:r>
              <a:rPr lang="el-GR" sz="3600" dirty="0">
                <a:solidFill>
                  <a:schemeClr val="tx1"/>
                </a:solidFill>
              </a:rPr>
              <a:t>Θ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∼ </a:t>
            </a:r>
            <a:r>
              <a:rPr lang="en-GB" sz="3200" i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3200" i="1" baseline="-250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, then </a:t>
            </a:r>
            <a:r>
              <a:rPr lang="el-GR" sz="32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Φ</a:t>
            </a:r>
            <a:r>
              <a:rPr lang="en-GB" sz="32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GB" sz="3200" i="1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GB" sz="3200" i="1" baseline="300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-1</a:t>
            </a:r>
            <a:r>
              <a:rPr lang="en-GB" sz="32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l-GR" sz="3600" dirty="0">
                <a:solidFill>
                  <a:schemeClr val="tx1"/>
                </a:solidFill>
              </a:rPr>
              <a:t>Θ</a:t>
            </a:r>
            <a:r>
              <a:rPr lang="en-GB" sz="3600" dirty="0">
                <a:solidFill>
                  <a:schemeClr val="tx1"/>
                </a:solidFill>
              </a:rPr>
              <a:t>) </a:t>
            </a:r>
            <a:r>
              <a:rPr lang="en-GB" sz="3200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∼ </a:t>
            </a:r>
            <a:r>
              <a:rPr lang="en-GB" sz="3200" i="1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GB" sz="3200" i="1" baseline="-25000" dirty="0" err="1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GB" sz="3200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348167" name="Text Box 8"/>
          <p:cNvSpPr txBox="1">
            <a:spLocks noChangeArrowheads="1"/>
          </p:cNvSpPr>
          <p:nvPr/>
        </p:nvSpPr>
        <p:spPr bwMode="auto">
          <a:xfrm>
            <a:off x="1816100" y="18970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3" grpId="0"/>
      <p:bldP spid="355334" grpId="0"/>
      <p:bldP spid="342023" grpId="0" animBg="1"/>
      <p:bldP spid="355336" grpId="0" animBg="1"/>
      <p:bldP spid="355336" grpId="1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81049"/>
            <a:ext cx="6175202" cy="585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404664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</a:t>
            </a:r>
            <a:r>
              <a:rPr lang="en-GB" dirty="0" smtClean="0"/>
              <a:t>=½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404664"/>
            <a:ext cx="710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</a:t>
            </a:r>
            <a:r>
              <a:rPr lang="en-GB" dirty="0" smtClean="0"/>
              <a:t>=2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916832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</a:t>
            </a:r>
            <a:r>
              <a:rPr lang="en-GB" dirty="0" smtClean="0"/>
              <a:t>=½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85293" y="4797152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</a:t>
            </a:r>
            <a:r>
              <a:rPr lang="en-GB" dirty="0" smtClean="0"/>
              <a:t>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5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/>
          </p:cNvSpPr>
          <p:nvPr>
            <p:ph type="body" idx="1"/>
          </p:nvPr>
        </p:nvSpPr>
        <p:spPr>
          <a:xfrm>
            <a:off x="468314" y="1340768"/>
            <a:ext cx="8419014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i="1" dirty="0" err="1" smtClean="0"/>
              <a:t>f</a:t>
            </a:r>
            <a:r>
              <a:rPr lang="en-GB" sz="2800" i="1" baseline="-25000" dirty="0" err="1" smtClean="0"/>
              <a:t>IB</a:t>
            </a:r>
            <a:r>
              <a:rPr lang="en-GB" sz="2800" dirty="0" smtClean="0"/>
              <a:t> is </a:t>
            </a:r>
            <a:r>
              <a:rPr lang="en-GB" sz="2800" dirty="0" err="1" smtClean="0"/>
              <a:t>unimodal</a:t>
            </a:r>
            <a:r>
              <a:rPr lang="en-GB" sz="2800" dirty="0" smtClean="0"/>
              <a:t> (if g is)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with mode explicitly at </a:t>
            </a:r>
            <a:r>
              <a:rPr lang="en-GB" i="1" dirty="0" smtClean="0"/>
              <a:t>-2</a:t>
            </a:r>
            <a:r>
              <a:rPr lang="el-GR" i="1" dirty="0" smtClean="0"/>
              <a:t>ν </a:t>
            </a:r>
            <a:r>
              <a:rPr lang="en-GB" sz="3200" dirty="0" smtClean="0">
                <a:solidFill>
                  <a:srgbClr val="0000FF"/>
                </a:solidFill>
              </a:rPr>
              <a:t>*</a:t>
            </a:r>
            <a:endParaRPr lang="el-GR" i="1" dirty="0" smtClean="0"/>
          </a:p>
          <a:p>
            <a:pPr>
              <a:lnSpc>
                <a:spcPct val="80000"/>
              </a:lnSpc>
            </a:pPr>
            <a:r>
              <a:rPr lang="en-GB" sz="2800" dirty="0" smtClean="0"/>
              <a:t>includes g as special case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has simple explicit density function</a:t>
            </a:r>
            <a:endParaRPr lang="en-GB" sz="2800" dirty="0" smtClean="0">
              <a:solidFill>
                <a:srgbClr val="FF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dirty="0" smtClean="0">
                <a:cs typeface="Arial" charset="0"/>
              </a:rPr>
              <a:t>trivial normalising constant, independent  of </a:t>
            </a:r>
            <a:r>
              <a:rPr lang="el-GR" i="1" dirty="0" smtClean="0"/>
              <a:t>ν</a:t>
            </a:r>
            <a:r>
              <a:rPr lang="en-GB" i="1" dirty="0" smtClean="0"/>
              <a:t> </a:t>
            </a:r>
            <a:r>
              <a:rPr lang="en-GB" sz="3200" dirty="0" smtClean="0">
                <a:solidFill>
                  <a:srgbClr val="0000FF"/>
                </a:solidFill>
              </a:rPr>
              <a:t>**</a:t>
            </a:r>
            <a:r>
              <a:rPr lang="en-GB" sz="2400" dirty="0" smtClean="0"/>
              <a:t> </a:t>
            </a:r>
            <a:endParaRPr lang="en-GB" dirty="0" smtClean="0"/>
          </a:p>
          <a:p>
            <a:pPr>
              <a:lnSpc>
                <a:spcPct val="80000"/>
              </a:lnSpc>
            </a:pPr>
            <a:r>
              <a:rPr lang="en-GB" sz="2800" i="1" dirty="0" err="1" smtClean="0">
                <a:cs typeface="Arial" charset="0"/>
              </a:rPr>
              <a:t>f</a:t>
            </a:r>
            <a:r>
              <a:rPr lang="en-GB" sz="2800" i="1" baseline="-25000" dirty="0" err="1" smtClean="0">
                <a:cs typeface="Arial" charset="0"/>
              </a:rPr>
              <a:t>IB</a:t>
            </a:r>
            <a:r>
              <a:rPr lang="en-GB" sz="2800" i="1" dirty="0" smtClean="0">
                <a:cs typeface="Arial" charset="0"/>
              </a:rPr>
              <a:t>(</a:t>
            </a:r>
            <a:r>
              <a:rPr lang="el-GR" sz="2800" i="1" dirty="0" smtClean="0">
                <a:cs typeface="Arial" charset="0"/>
              </a:rPr>
              <a:t>θ</a:t>
            </a:r>
            <a:r>
              <a:rPr lang="en-GB" sz="2800" i="1" dirty="0" smtClean="0">
                <a:cs typeface="Arial" charset="0"/>
              </a:rPr>
              <a:t>;-</a:t>
            </a:r>
            <a:r>
              <a:rPr lang="el-GR" sz="2800" i="1" dirty="0" smtClean="0">
                <a:cs typeface="Arial" charset="0"/>
              </a:rPr>
              <a:t>ν</a:t>
            </a:r>
            <a:r>
              <a:rPr lang="en-GB" sz="2800" i="1" dirty="0" smtClean="0">
                <a:cs typeface="Arial" charset="0"/>
              </a:rPr>
              <a:t>) = </a:t>
            </a:r>
            <a:r>
              <a:rPr lang="en-GB" sz="2800" i="1" dirty="0" err="1" smtClean="0">
                <a:cs typeface="Arial" charset="0"/>
              </a:rPr>
              <a:t>f</a:t>
            </a:r>
            <a:r>
              <a:rPr lang="en-GB" sz="2800" i="1" baseline="-25000" dirty="0" err="1" smtClean="0">
                <a:cs typeface="Arial" charset="0"/>
              </a:rPr>
              <a:t>IB</a:t>
            </a:r>
            <a:r>
              <a:rPr lang="en-GB" sz="2800" i="1" dirty="0" smtClean="0">
                <a:cs typeface="Arial" charset="0"/>
              </a:rPr>
              <a:t>(-</a:t>
            </a:r>
            <a:r>
              <a:rPr lang="el-GR" sz="2800" i="1" dirty="0" smtClean="0">
                <a:cs typeface="Arial" charset="0"/>
              </a:rPr>
              <a:t>θ</a:t>
            </a:r>
            <a:r>
              <a:rPr lang="en-GB" sz="2800" i="1" dirty="0" smtClean="0">
                <a:cs typeface="Arial" charset="0"/>
              </a:rPr>
              <a:t>;</a:t>
            </a:r>
            <a:r>
              <a:rPr lang="el-GR" sz="2800" i="1" dirty="0" smtClean="0">
                <a:cs typeface="Arial" charset="0"/>
              </a:rPr>
              <a:t>ν</a:t>
            </a:r>
            <a:r>
              <a:rPr lang="en-GB" sz="2800" i="1" dirty="0" smtClean="0">
                <a:cs typeface="Arial" charset="0"/>
              </a:rPr>
              <a:t>) </a:t>
            </a:r>
            <a:r>
              <a:rPr lang="en-GB" sz="2800" dirty="0" smtClean="0">
                <a:cs typeface="Arial" charset="0"/>
              </a:rPr>
              <a:t>with </a:t>
            </a:r>
            <a:r>
              <a:rPr lang="el-GR" sz="2800" i="1" dirty="0" smtClean="0"/>
              <a:t>ν</a:t>
            </a:r>
            <a:r>
              <a:rPr lang="en-GB" sz="2800" i="1" dirty="0" smtClean="0"/>
              <a:t> </a:t>
            </a:r>
            <a:r>
              <a:rPr lang="en-GB" sz="2800" dirty="0" smtClean="0"/>
              <a:t>acting as a </a:t>
            </a:r>
            <a:r>
              <a:rPr lang="en-GB" sz="2800" dirty="0" err="1" smtClean="0"/>
              <a:t>skewness</a:t>
            </a:r>
            <a:r>
              <a:rPr lang="en-GB" sz="2800" dirty="0"/>
              <a:t> </a:t>
            </a:r>
            <a:r>
              <a:rPr lang="en-GB" sz="2800" dirty="0" smtClean="0"/>
              <a:t>parameter in a density asymmetry sense</a:t>
            </a:r>
            <a:endParaRPr lang="en-GB" sz="28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800" dirty="0" smtClean="0">
                <a:cs typeface="Arial" charset="0"/>
              </a:rPr>
              <a:t>a very wide range of </a:t>
            </a:r>
            <a:r>
              <a:rPr lang="en-GB" sz="2800" dirty="0" err="1" smtClean="0">
                <a:cs typeface="Arial" charset="0"/>
              </a:rPr>
              <a:t>skewness</a:t>
            </a:r>
            <a:r>
              <a:rPr lang="en-GB" sz="2800" dirty="0" smtClean="0">
                <a:cs typeface="Arial" charset="0"/>
              </a:rPr>
              <a:t> and symmetric shape </a:t>
            </a:r>
            <a:r>
              <a:rPr lang="en-GB" dirty="0" smtClean="0">
                <a:solidFill>
                  <a:srgbClr val="0000FF"/>
                </a:solidFill>
              </a:rPr>
              <a:t>*</a:t>
            </a:r>
            <a:endParaRPr lang="en-GB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800" dirty="0" smtClean="0">
                <a:cs typeface="Arial" charset="0"/>
              </a:rPr>
              <a:t>a high degree of parameter </a:t>
            </a:r>
            <a:r>
              <a:rPr lang="en-GB" sz="2800" dirty="0" err="1" smtClean="0">
                <a:cs typeface="Arial" charset="0"/>
              </a:rPr>
              <a:t>orthogonality</a:t>
            </a:r>
            <a:r>
              <a:rPr lang="en-GB" sz="2800" dirty="0" smtClean="0">
                <a:cs typeface="Arial" charset="0"/>
              </a:rPr>
              <a:t> </a:t>
            </a:r>
            <a:r>
              <a:rPr lang="en-GB" dirty="0" smtClean="0">
                <a:solidFill>
                  <a:srgbClr val="0000FF"/>
                </a:solidFill>
              </a:rPr>
              <a:t>**</a:t>
            </a:r>
            <a:endParaRPr lang="en-GB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GB" sz="2800" dirty="0" smtClean="0">
                <a:cs typeface="Arial" charset="0"/>
              </a:rPr>
              <a:t>nice random </a:t>
            </a:r>
            <a:r>
              <a:rPr lang="en-GB" sz="2800" dirty="0" err="1" smtClean="0">
                <a:cs typeface="Arial" charset="0"/>
              </a:rPr>
              <a:t>variate</a:t>
            </a:r>
            <a:r>
              <a:rPr lang="en-GB" sz="2800" dirty="0" smtClean="0">
                <a:cs typeface="Arial" charset="0"/>
              </a:rPr>
              <a:t> generation </a:t>
            </a:r>
            <a:r>
              <a:rPr lang="en-GB" dirty="0" smtClean="0">
                <a:solidFill>
                  <a:srgbClr val="0000FF"/>
                </a:solidFill>
              </a:rPr>
              <a:t>*</a:t>
            </a:r>
            <a:endParaRPr lang="el-GR" dirty="0" smtClean="0">
              <a:solidFill>
                <a:srgbClr val="0000FF"/>
              </a:solidFill>
            </a:endParaRPr>
          </a:p>
        </p:txBody>
      </p:sp>
      <p:sp>
        <p:nvSpPr>
          <p:cNvPr id="350210" name="Rectangle 4"/>
          <p:cNvSpPr>
            <a:spLocks noChangeArrowheads="1"/>
          </p:cNvSpPr>
          <p:nvPr/>
        </p:nvSpPr>
        <p:spPr bwMode="auto">
          <a:xfrm>
            <a:off x="468313" y="11112"/>
            <a:ext cx="8229600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600" dirty="0">
                <a:solidFill>
                  <a:srgbClr val="990033"/>
                </a:solidFill>
              </a:rPr>
              <a:t>Some advantages of inverse </a:t>
            </a:r>
            <a:r>
              <a:rPr lang="en-GB" sz="3600" dirty="0" err="1">
                <a:solidFill>
                  <a:srgbClr val="990033"/>
                </a:solidFill>
              </a:rPr>
              <a:t>Batschelet</a:t>
            </a:r>
            <a:r>
              <a:rPr lang="en-GB" sz="3600" dirty="0">
                <a:solidFill>
                  <a:srgbClr val="990033"/>
                </a:solidFill>
              </a:rPr>
              <a:t> distributions</a:t>
            </a:r>
            <a:endParaRPr lang="en-GB" sz="3600" dirty="0">
              <a:solidFill>
                <a:srgbClr val="990033"/>
              </a:solidFill>
              <a:latin typeface="Castellar" pitchFamily="18" charset="0"/>
            </a:endParaRP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234156" y="5956300"/>
            <a:ext cx="8697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* means not </a:t>
            </a:r>
            <a:r>
              <a:rPr lang="en-GB" sz="2400" dirty="0" smtClean="0"/>
              <a:t>quite so nicely </a:t>
            </a:r>
            <a:r>
              <a:rPr lang="en-GB" sz="2400" dirty="0"/>
              <a:t>shared by direct </a:t>
            </a:r>
            <a:r>
              <a:rPr lang="en-GB" sz="2400" dirty="0" err="1"/>
              <a:t>Batschelet</a:t>
            </a:r>
            <a:r>
              <a:rPr lang="en-GB" sz="2400" dirty="0"/>
              <a:t> distributions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65020" y="6396335"/>
            <a:ext cx="783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** </a:t>
            </a:r>
            <a:r>
              <a:rPr lang="en-GB" sz="2400" dirty="0"/>
              <a:t>means </a:t>
            </a:r>
            <a:r>
              <a:rPr lang="en-GB" sz="2400" dirty="0" smtClean="0"/>
              <a:t>not (at all) shared </a:t>
            </a:r>
            <a:r>
              <a:rPr lang="en-GB" sz="2400" dirty="0"/>
              <a:t>by direct </a:t>
            </a:r>
            <a:r>
              <a:rPr lang="en-GB" sz="2400" dirty="0" err="1"/>
              <a:t>Batschelet</a:t>
            </a:r>
            <a:r>
              <a:rPr lang="en-GB" sz="2400" dirty="0"/>
              <a:t> distributions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uiExpand="1" build="p"/>
      <p:bldP spid="356361" grpId="0" uiExpan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Rectangle 3"/>
          <p:cNvSpPr>
            <a:spLocks noGrp="1"/>
          </p:cNvSpPr>
          <p:nvPr>
            <p:ph type="body" idx="1"/>
          </p:nvPr>
        </p:nvSpPr>
        <p:spPr>
          <a:xfrm>
            <a:off x="587995" y="2780928"/>
            <a:ext cx="7991475" cy="21602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>
                <a:ea typeface="Calibri" pitchFamily="34" charset="0"/>
                <a:cs typeface="Arial" charset="0"/>
              </a:rPr>
              <a:t>n</a:t>
            </a:r>
            <a:r>
              <a:rPr lang="en-GB" sz="2800" dirty="0" smtClean="0">
                <a:ea typeface="Calibri" pitchFamily="34" charset="0"/>
                <a:cs typeface="Arial" charset="0"/>
              </a:rPr>
              <a:t>o explicit </a:t>
            </a:r>
            <a:r>
              <a:rPr lang="en-GB" sz="2800" dirty="0">
                <a:ea typeface="Calibri" pitchFamily="34" charset="0"/>
                <a:cs typeface="Arial" charset="0"/>
              </a:rPr>
              <a:t>distribution </a:t>
            </a:r>
            <a:r>
              <a:rPr lang="en-GB" sz="2800" dirty="0" smtClean="0">
                <a:ea typeface="Calibri" pitchFamily="34" charset="0"/>
                <a:cs typeface="Arial" charset="0"/>
              </a:rPr>
              <a:t>function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cs typeface="Arial" charset="0"/>
              </a:rPr>
              <a:t>n</a:t>
            </a:r>
            <a:r>
              <a:rPr lang="en-GB" sz="2800" dirty="0" smtClean="0">
                <a:cs typeface="Arial" charset="0"/>
              </a:rPr>
              <a:t>o explicit characteristic function/trigonometric moments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cs typeface="Arial" charset="0"/>
              </a:rPr>
              <a:t>method of (trig) moments not readily available</a:t>
            </a:r>
          </a:p>
          <a:p>
            <a:pPr>
              <a:lnSpc>
                <a:spcPct val="80000"/>
              </a:lnSpc>
            </a:pPr>
            <a:r>
              <a:rPr lang="en-GB" sz="2800" dirty="0" smtClean="0">
                <a:cs typeface="Arial" charset="0"/>
              </a:rPr>
              <a:t>ML estimation slowed up by inversion of </a:t>
            </a:r>
            <a:r>
              <a:rPr lang="en-GB" i="1" dirty="0"/>
              <a:t>B</a:t>
            </a:r>
            <a:r>
              <a:rPr lang="en-GB" dirty="0"/>
              <a:t>(</a:t>
            </a:r>
            <a:r>
              <a:rPr lang="el-GR" dirty="0"/>
              <a:t>θ</a:t>
            </a:r>
            <a:r>
              <a:rPr lang="en-GB" dirty="0" smtClean="0"/>
              <a:t>)</a:t>
            </a:r>
            <a:r>
              <a:rPr lang="en-GB" dirty="0">
                <a:solidFill>
                  <a:srgbClr val="0033CC"/>
                </a:solidFill>
              </a:rPr>
              <a:t> *</a:t>
            </a:r>
            <a:endParaRPr lang="el-GR" dirty="0" smtClean="0">
              <a:solidFill>
                <a:srgbClr val="0033CC"/>
              </a:solidFill>
            </a:endParaRPr>
          </a:p>
        </p:txBody>
      </p:sp>
      <p:sp>
        <p:nvSpPr>
          <p:cNvPr id="350210" name="Rectangle 4"/>
          <p:cNvSpPr>
            <a:spLocks noChangeArrowheads="1"/>
          </p:cNvSpPr>
          <p:nvPr/>
        </p:nvSpPr>
        <p:spPr bwMode="auto">
          <a:xfrm>
            <a:off x="468933" y="836712"/>
            <a:ext cx="8229600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600" dirty="0">
                <a:solidFill>
                  <a:srgbClr val="990033"/>
                </a:solidFill>
              </a:rPr>
              <a:t>Some </a:t>
            </a:r>
            <a:r>
              <a:rPr lang="en-GB" sz="3600" dirty="0" smtClean="0">
                <a:solidFill>
                  <a:srgbClr val="0033CC"/>
                </a:solidFill>
              </a:rPr>
              <a:t>dis</a:t>
            </a:r>
            <a:r>
              <a:rPr lang="en-GB" sz="3600" dirty="0" smtClean="0">
                <a:solidFill>
                  <a:srgbClr val="990033"/>
                </a:solidFill>
              </a:rPr>
              <a:t>advantages </a:t>
            </a:r>
            <a:r>
              <a:rPr lang="en-GB" sz="3600" dirty="0">
                <a:solidFill>
                  <a:srgbClr val="990033"/>
                </a:solidFill>
              </a:rPr>
              <a:t>of inverse </a:t>
            </a:r>
            <a:r>
              <a:rPr lang="en-GB" sz="3600" dirty="0" err="1">
                <a:solidFill>
                  <a:srgbClr val="990033"/>
                </a:solidFill>
              </a:rPr>
              <a:t>Batschelet</a:t>
            </a:r>
            <a:r>
              <a:rPr lang="en-GB" sz="3600" dirty="0">
                <a:solidFill>
                  <a:srgbClr val="990033"/>
                </a:solidFill>
              </a:rPr>
              <a:t> distributions</a:t>
            </a:r>
            <a:endParaRPr lang="en-GB" sz="3600" dirty="0">
              <a:solidFill>
                <a:srgbClr val="990033"/>
              </a:solidFill>
              <a:latin typeface="Castellar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27585" y="5725467"/>
            <a:ext cx="7416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/>
              <a:t>* means not </a:t>
            </a:r>
            <a:r>
              <a:rPr lang="en-GB" sz="2400" dirty="0" smtClean="0"/>
              <a:t>shared </a:t>
            </a:r>
            <a:r>
              <a:rPr lang="en-GB" sz="2400" dirty="0"/>
              <a:t>by direct </a:t>
            </a:r>
            <a:r>
              <a:rPr lang="en-GB" sz="2400" dirty="0" err="1"/>
              <a:t>Batschelet</a:t>
            </a:r>
            <a:r>
              <a:rPr lang="en-GB" sz="2400" dirty="0"/>
              <a:t> distributions</a:t>
            </a:r>
          </a:p>
        </p:txBody>
      </p:sp>
    </p:spTree>
    <p:extLst>
      <p:ext uri="{BB962C8B-B14F-4D97-AF65-F5344CB8AC3E}">
        <p14:creationId xmlns:p14="http://schemas.microsoft.com/office/powerpoint/2010/main" val="410467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http://sd.keepcalm-o-matic.co.uk/i/keep-calm-the-best-is-yet-to-come-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5767"/>
            <a:ext cx="5252764" cy="689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09840" y="3068960"/>
            <a:ext cx="3246402" cy="2308324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7200" dirty="0" smtClean="0">
                <a:solidFill>
                  <a:srgbClr val="FF0000"/>
                </a:solidFill>
                <a:latin typeface="Freestyle Script" pitchFamily="66" charset="0"/>
              </a:rPr>
              <a:t>Over to you,</a:t>
            </a:r>
          </a:p>
          <a:p>
            <a:pPr algn="ctr"/>
            <a:r>
              <a:rPr lang="en-GB" sz="7200" dirty="0" smtClean="0">
                <a:solidFill>
                  <a:srgbClr val="FF0000"/>
                </a:solidFill>
                <a:latin typeface="Freestyle Script" pitchFamily="66" charset="0"/>
              </a:rPr>
              <a:t>Shogo!</a:t>
            </a:r>
            <a:endParaRPr lang="en-GB" sz="7200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56976" y="1509464"/>
            <a:ext cx="1945469" cy="769441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Part </a:t>
            </a:r>
            <a:r>
              <a:rPr lang="en-GB" sz="4400" dirty="0" smtClean="0">
                <a:solidFill>
                  <a:srgbClr val="336600"/>
                </a:solidFill>
              </a:rPr>
              <a:t>2c)</a:t>
            </a:r>
            <a:endParaRPr lang="en-GB" sz="4400" dirty="0">
              <a:solidFill>
                <a:srgbClr val="336600"/>
              </a:solidFill>
            </a:endParaRPr>
          </a:p>
        </p:txBody>
      </p:sp>
      <p:pic>
        <p:nvPicPr>
          <p:cNvPr id="6" name="adista-sarangha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46642" y="61368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9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4"/>
          <p:cNvSpPr>
            <a:spLocks noGrp="1"/>
          </p:cNvSpPr>
          <p:nvPr>
            <p:ph type="title" idx="4294967295"/>
          </p:nvPr>
        </p:nvSpPr>
        <p:spPr>
          <a:xfrm>
            <a:off x="611188" y="115888"/>
            <a:ext cx="8066087" cy="792162"/>
          </a:xfrm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GB" sz="3200" smtClean="0"/>
              <a:t>Comparisons: inverse Batschelet vs new model </a:t>
            </a:r>
          </a:p>
        </p:txBody>
      </p:sp>
      <p:graphicFrame>
        <p:nvGraphicFramePr>
          <p:cNvPr id="370737" name="Group 49"/>
          <p:cNvGraphicFramePr>
            <a:graphicFrameLocks noGrp="1"/>
          </p:cNvGraphicFramePr>
          <p:nvPr/>
        </p:nvGraphicFramePr>
        <p:xfrm>
          <a:off x="250825" y="1125538"/>
          <a:ext cx="8642350" cy="5558156"/>
        </p:xfrm>
        <a:graphic>
          <a:graphicData uri="http://schemas.openxmlformats.org/drawingml/2006/table">
            <a:tbl>
              <a:tblPr/>
              <a:tblGrid>
                <a:gridCol w="5257800"/>
                <a:gridCol w="1943100"/>
                <a:gridCol w="1441450"/>
              </a:tblGrid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inverse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Batschelet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model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unimodal?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with explicit mode?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includes simple 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as special case?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 (von Mises, WC, cardioid)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(WC, cardioid)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simple explicit density function?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f(</a:t>
                      </a: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θ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;-</a:t>
                      </a: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ν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 = f(-</a:t>
                      </a: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θ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;</a:t>
                      </a:r>
                      <a:r>
                        <a:rPr kumimoji="0" lang="el-G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ν</a:t>
                      </a: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understandable skewness parameter?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very wide range of skewness and kurtosis?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high degree of parameter orthogonality?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nice random variate generation?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4"/>
          <p:cNvSpPr>
            <a:spLocks noGrp="1"/>
          </p:cNvSpPr>
          <p:nvPr>
            <p:ph type="title" idx="4294967295"/>
          </p:nvPr>
        </p:nvSpPr>
        <p:spPr>
          <a:xfrm>
            <a:off x="2268538" y="476250"/>
            <a:ext cx="4824412" cy="792163"/>
          </a:xfrm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GB" sz="3200" smtClean="0"/>
              <a:t>Comparisons continued </a:t>
            </a:r>
          </a:p>
        </p:txBody>
      </p:sp>
      <p:graphicFrame>
        <p:nvGraphicFramePr>
          <p:cNvPr id="372774" name="Group 38"/>
          <p:cNvGraphicFramePr>
            <a:graphicFrameLocks noGrp="1"/>
          </p:cNvGraphicFramePr>
          <p:nvPr/>
        </p:nvGraphicFramePr>
        <p:xfrm>
          <a:off x="250825" y="1700213"/>
          <a:ext cx="8642350" cy="3711576"/>
        </p:xfrm>
        <a:graphic>
          <a:graphicData uri="http://schemas.openxmlformats.org/drawingml/2006/table">
            <a:tbl>
              <a:tblPr/>
              <a:tblGrid>
                <a:gridCol w="5257800"/>
                <a:gridCol w="1943100"/>
                <a:gridCol w="1441450"/>
              </a:tblGrid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inverse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Batschelet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model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explicit distribution function?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explicit characteristic function?</a:t>
                      </a:r>
                      <a:endParaRPr kumimoji="0" lang="en-GB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</a:rPr>
                        <a:t>fully interpretable parameters?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MoM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estimation available?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ML estimation straightforward?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closure under convolution?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  <a:ea typeface="Calibri" pitchFamily="34" charset="0"/>
                          <a:cs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78936" name="Text Box 56"/>
          <p:cNvSpPr txBox="1">
            <a:spLocks noChangeArrowheads="1"/>
          </p:cNvSpPr>
          <p:nvPr/>
        </p:nvSpPr>
        <p:spPr bwMode="auto">
          <a:xfrm>
            <a:off x="-9109075" y="5949950"/>
            <a:ext cx="9109075" cy="642938"/>
          </a:xfrm>
          <a:prstGeom prst="rect">
            <a:avLst/>
          </a:prstGeom>
          <a:solidFill>
            <a:srgbClr val="FFCCFF"/>
          </a:solidFill>
          <a:ln w="635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/>
              <a:t>FINAL SCORE: inverse Batschelet 10, new model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7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7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7" name="Picture 5" descr="\\userdata\documents3\mcj3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061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603" name="Picture 11" descr="https://encrypted-tbn2.gstatic.com/images?q=tbn:ANd9GcSRFhlCmBNcPop9fuWDl6a2mnOkzHVtcik6I43kRk-1h_Kyafv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91" y="3501008"/>
            <a:ext cx="41495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4" name="Picture 6" descr="https://encrypted-tbn2.gstatic.com/images?q=tbn:ANd9GcS8jfxdjl6xUILczMAWnpwGDHbGqciMERDtq1j162L0SWQItiTARlxBwJ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832249" cy="21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76" name="Picture 8" descr="adist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82776"/>
            <a:ext cx="2857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78" name="Picture 10" descr="https://encrypted-tbn2.gstatic.com/images?q=tbn:ANd9GcQMwzKJmsuLNL7YUgAEK-U3AVw32GXHdjpiB39xJPIzCwHrx48CZ-HaMc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65" y="2348880"/>
            <a:ext cx="3304071" cy="18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80" name="Picture 12" descr="https://encrypted-tbn0.gstatic.com/images?q=tbn:ANd9GcQ4OEAtpB03LK0C7fVuzuEjfRDwkimWgCuD0ewAuGrSWPDdT_wC3HWN1ElW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1" y="4199159"/>
            <a:ext cx="3144218" cy="236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82" name="Picture 14" descr="https://encrypted-tbn1.gstatic.com/images?q=tbn:ANd9GcR2XamcPjSP8J5MQO4qhj28NsHBMzaq82_kIihMythYCANlsECrONpk9rN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76" y="4795555"/>
            <a:ext cx="2663490" cy="17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84" name="Picture 16" descr="https://encrypted-tbn2.gstatic.com/images?q=tbn:ANd9GcSh-FBBO1UVolU38lv1tYLd-nz4Sts9xJZnRv8bC5mbyWK3Qf4K4Ord2j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21" y="140455"/>
            <a:ext cx="1728093" cy="19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92" name="Picture 24" descr="http://4.bp.blogspot.com/-tzjs8GaFoBg/UQn1JC1LT3I/AAAAAAAADk4/FHe8vR3VCAo/s200/Adista+Saranghae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77" y="608570"/>
            <a:ext cx="1905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94" name="Picture 26" descr="https://encrypted-tbn1.gstatic.com/images?q=tbn:ANd9GcTVTp9sf-Zy8vPlFB6bjz9z-DDxCnNW4lhC-uITcYS6hkzYgUBv5xw42V4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069134"/>
            <a:ext cx="1902915" cy="95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dista-sarangha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40352" y="55682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055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9928533">
            <a:off x="-347529" y="2810293"/>
            <a:ext cx="10393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CC99FF"/>
                </a:solidFill>
                <a:latin typeface="Algerian" panose="04020705040A02060702" pitchFamily="82" charset="0"/>
              </a:rPr>
              <a:t>FOR EMPIRICAL USE ONLY</a:t>
            </a:r>
            <a:endParaRPr lang="en-GB" sz="6600" dirty="0">
              <a:solidFill>
                <a:srgbClr val="CC99FF"/>
              </a:solidFill>
              <a:latin typeface="Algerian" panose="04020705040A02060702" pitchFamily="82" charset="0"/>
            </a:endParaRPr>
          </a:p>
        </p:txBody>
      </p:sp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2268538" y="333375"/>
            <a:ext cx="4608512" cy="935038"/>
          </a:xfrm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en-GB" dirty="0" smtClean="0"/>
              <a:t>Structure of Talk </a:t>
            </a:r>
          </a:p>
        </p:txBody>
      </p:sp>
      <p:sp>
        <p:nvSpPr>
          <p:cNvPr id="315395" name="Rectangle 3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640960" cy="4968130"/>
          </a:xfrm>
        </p:spPr>
        <p:txBody>
          <a:bodyPr/>
          <a:lstStyle/>
          <a:p>
            <a:pPr marL="609600" indent="-609600">
              <a:buFont typeface="Arial" charset="0"/>
              <a:buAutoNum type="arabicParenR"/>
            </a:pPr>
            <a:r>
              <a:rPr lang="en-GB" dirty="0" smtClean="0">
                <a:solidFill>
                  <a:schemeClr val="hlink"/>
                </a:solidFill>
              </a:rPr>
              <a:t>a quick look at three families of distributions </a:t>
            </a:r>
            <a:r>
              <a:rPr lang="en-GB" i="1" dirty="0" smtClean="0">
                <a:solidFill>
                  <a:schemeClr val="hlink"/>
                </a:solidFill>
              </a:rPr>
              <a:t>on the real line </a:t>
            </a:r>
            <a:r>
              <a:rPr lang="en-GB" dirty="0" smtClean="0">
                <a:solidFill>
                  <a:schemeClr val="hlink"/>
                </a:solidFill>
                <a:latin typeface="Castellar" pitchFamily="18" charset="0"/>
              </a:rPr>
              <a:t>R</a:t>
            </a:r>
            <a:r>
              <a:rPr lang="en-GB" dirty="0" smtClean="0">
                <a:solidFill>
                  <a:schemeClr val="hlink"/>
                </a:solidFill>
              </a:rPr>
              <a:t>, and their interconnections;</a:t>
            </a:r>
          </a:p>
          <a:p>
            <a:pPr marL="609600" indent="-609600">
              <a:buFont typeface="Arial" charset="0"/>
              <a:buAutoNum type="arabicParenR"/>
            </a:pPr>
            <a:r>
              <a:rPr lang="en-GB" dirty="0" smtClean="0">
                <a:solidFill>
                  <a:srgbClr val="FF3300"/>
                </a:solidFill>
              </a:rPr>
              <a:t>extensions/adaptations of these to families of </a:t>
            </a:r>
            <a:r>
              <a:rPr lang="en-GB" i="1" dirty="0" err="1" smtClean="0">
                <a:solidFill>
                  <a:srgbClr val="FF3300"/>
                </a:solidFill>
              </a:rPr>
              <a:t>unimodal</a:t>
            </a:r>
            <a:r>
              <a:rPr lang="en-GB" dirty="0" smtClean="0">
                <a:solidFill>
                  <a:srgbClr val="FF3300"/>
                </a:solidFill>
              </a:rPr>
              <a:t> distributions </a:t>
            </a:r>
            <a:r>
              <a:rPr lang="en-GB" i="1" dirty="0" smtClean="0">
                <a:solidFill>
                  <a:srgbClr val="FF3300"/>
                </a:solidFill>
              </a:rPr>
              <a:t>on</a:t>
            </a:r>
            <a:r>
              <a:rPr lang="en-GB" dirty="0" smtClean="0">
                <a:solidFill>
                  <a:srgbClr val="FF3300"/>
                </a:solidFill>
              </a:rPr>
              <a:t> </a:t>
            </a:r>
            <a:r>
              <a:rPr lang="en-GB" i="1" dirty="0" smtClean="0">
                <a:solidFill>
                  <a:srgbClr val="FF3300"/>
                </a:solidFill>
              </a:rPr>
              <a:t>the circle </a:t>
            </a:r>
            <a:r>
              <a:rPr lang="en-GB" dirty="0" smtClean="0">
                <a:solidFill>
                  <a:srgbClr val="FF3300"/>
                </a:solidFill>
                <a:latin typeface="Castellar" pitchFamily="18" charset="0"/>
              </a:rPr>
              <a:t>C</a:t>
            </a:r>
            <a:r>
              <a:rPr lang="en-GB" dirty="0" smtClean="0">
                <a:solidFill>
                  <a:srgbClr val="FF3300"/>
                </a:solidFill>
              </a:rPr>
              <a:t>: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n-GB" dirty="0" smtClean="0">
                <a:solidFill>
                  <a:srgbClr val="00CC00"/>
                </a:solidFill>
              </a:rPr>
              <a:t>somewhat unsuccessfully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n-GB" dirty="0" smtClean="0">
                <a:solidFill>
                  <a:srgbClr val="669900"/>
                </a:solidFill>
              </a:rPr>
              <a:t>then successfully through direct and inverse </a:t>
            </a:r>
            <a:r>
              <a:rPr lang="en-GB" dirty="0" err="1" smtClean="0">
                <a:solidFill>
                  <a:srgbClr val="669900"/>
                </a:solidFill>
              </a:rPr>
              <a:t>Batschelet</a:t>
            </a:r>
            <a:r>
              <a:rPr lang="en-GB" dirty="0" smtClean="0">
                <a:solidFill>
                  <a:srgbClr val="669900"/>
                </a:solidFill>
              </a:rPr>
              <a:t> distributions </a:t>
            </a:r>
          </a:p>
          <a:p>
            <a:pPr marL="990600" lvl="1" indent="-533400">
              <a:buFont typeface="Arial" charset="0"/>
              <a:buAutoNum type="alphaLcParenR"/>
            </a:pPr>
            <a:r>
              <a:rPr lang="en-GB" dirty="0" smtClean="0">
                <a:solidFill>
                  <a:srgbClr val="336600"/>
                </a:solidFill>
              </a:rPr>
              <a:t>then most successfully through our latest proposal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1640" y="5786566"/>
            <a:ext cx="641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… which Shogo will tell you about in Talk 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39" y="4819104"/>
            <a:ext cx="3244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[also </a:t>
            </a:r>
            <a:r>
              <a:rPr lang="en-GB" dirty="0" err="1" smtClean="0">
                <a:solidFill>
                  <a:schemeClr val="tx1"/>
                </a:solidFill>
              </a:rPr>
              <a:t>Toshi</a:t>
            </a:r>
            <a:r>
              <a:rPr lang="en-GB" dirty="0" smtClean="0">
                <a:solidFill>
                  <a:schemeClr val="tx1"/>
                </a:solidFill>
              </a:rPr>
              <a:t> in Talk 3?]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 bwMode="auto">
          <a:xfrm>
            <a:off x="2249516" y="332656"/>
            <a:ext cx="4608512" cy="935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/>
              <a:t>Structure of Talks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481" grpId="0" animBg="1"/>
      <p:bldP spid="315395" grpId="0" build="p"/>
      <p:bldP spid="4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1268413"/>
            <a:ext cx="8642350" cy="936625"/>
          </a:xfrm>
        </p:spPr>
        <p:txBody>
          <a:bodyPr/>
          <a:lstStyle/>
          <a:p>
            <a:r>
              <a:rPr lang="en-GB" sz="3200" smtClean="0">
                <a:solidFill>
                  <a:srgbClr val="990033"/>
                </a:solidFill>
              </a:rPr>
              <a:t>To start with, then, I will concentrate on univariate continuous distributions on (the whole of) </a:t>
            </a:r>
            <a:r>
              <a:rPr lang="en-US" sz="3200" smtClean="0">
                <a:solidFill>
                  <a:srgbClr val="990033"/>
                </a:solidFill>
                <a:latin typeface="Castellar" pitchFamily="18" charset="0"/>
                <a:cs typeface="Arial" charset="0"/>
              </a:rPr>
              <a:t>R</a:t>
            </a:r>
            <a:r>
              <a:rPr lang="en-GB" sz="320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3573463"/>
            <a:ext cx="8748712" cy="288131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GB" sz="2800" smtClean="0">
                <a:solidFill>
                  <a:srgbClr val="0000FF"/>
                </a:solidFill>
              </a:rPr>
              <a:t>a </a:t>
            </a:r>
            <a:r>
              <a:rPr lang="en-GB" sz="2800" i="1" smtClean="0">
                <a:solidFill>
                  <a:srgbClr val="0000FF"/>
                </a:solidFill>
              </a:rPr>
              <a:t>symmetric</a:t>
            </a:r>
            <a:r>
              <a:rPr lang="en-GB" sz="2800" smtClean="0">
                <a:solidFill>
                  <a:srgbClr val="0000FF"/>
                </a:solidFill>
              </a:rPr>
              <a:t> unimodal distribution on </a:t>
            </a:r>
            <a:r>
              <a:rPr lang="en-US" sz="2800" smtClean="0">
                <a:solidFill>
                  <a:srgbClr val="0000FF"/>
                </a:solidFill>
                <a:latin typeface="Castellar" pitchFamily="18" charset="0"/>
                <a:cs typeface="Arial" charset="0"/>
              </a:rPr>
              <a:t>R </a:t>
            </a:r>
            <a:r>
              <a:rPr lang="en-US" sz="2800" smtClean="0">
                <a:solidFill>
                  <a:srgbClr val="0000FF"/>
                </a:solidFill>
                <a:cs typeface="Arial" charset="0"/>
              </a:rPr>
              <a:t>with density </a:t>
            </a:r>
            <a:r>
              <a:rPr lang="en-US" sz="2800" i="1" smtClean="0">
                <a:solidFill>
                  <a:srgbClr val="0000FF"/>
                </a:solidFill>
                <a:cs typeface="Arial" charset="0"/>
              </a:rPr>
              <a:t>g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solidFill>
                  <a:srgbClr val="0000FF"/>
                </a:solidFill>
                <a:cs typeface="Arial" charset="0"/>
              </a:rPr>
              <a:t>location and scale parameters which will be hidden</a:t>
            </a:r>
          </a:p>
          <a:p>
            <a:pPr>
              <a:lnSpc>
                <a:spcPct val="120000"/>
              </a:lnSpc>
            </a:pPr>
            <a:r>
              <a:rPr lang="en-US" sz="2800" smtClean="0">
                <a:solidFill>
                  <a:srgbClr val="0000FF"/>
                </a:solidFill>
                <a:cs typeface="Arial" charset="0"/>
              </a:rPr>
              <a:t>one or more shape parameters, accounting for skewness and perhaps tail weight, on which I shall implicitly focus, via certain functions, </a:t>
            </a:r>
            <a:r>
              <a:rPr lang="en-US" sz="2800" i="1" smtClean="0">
                <a:solidFill>
                  <a:srgbClr val="0000FF"/>
                </a:solidFill>
                <a:cs typeface="Arial" charset="0"/>
              </a:rPr>
              <a:t>w </a:t>
            </a:r>
            <a:r>
              <a:rPr lang="en-US" sz="2800" smtClean="0">
                <a:solidFill>
                  <a:srgbClr val="0000FF"/>
                </a:solidFill>
                <a:cs typeface="Arial" charset="0"/>
              </a:rPr>
              <a:t>≥ 0 and </a:t>
            </a:r>
            <a:r>
              <a:rPr lang="en-US" sz="2800" i="1" smtClean="0">
                <a:solidFill>
                  <a:srgbClr val="0000FF"/>
                </a:solidFill>
                <a:cs typeface="Arial" charset="0"/>
              </a:rPr>
              <a:t>W</a:t>
            </a:r>
            <a:r>
              <a:rPr lang="en-US" sz="2800" smtClean="0">
                <a:solidFill>
                  <a:srgbClr val="0000FF"/>
                </a:solidFill>
                <a:cs typeface="Arial" charset="0"/>
              </a:rPr>
              <a:t>, depending on them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23850" y="2492375"/>
            <a:ext cx="84248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3200">
                <a:solidFill>
                  <a:schemeClr val="tx1"/>
                </a:solidFill>
              </a:rPr>
              <a:t>Here are some ingredients from which to cook them up: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635375" y="188913"/>
            <a:ext cx="1706621" cy="769441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Part </a:t>
            </a:r>
            <a:r>
              <a:rPr lang="en-GB" sz="4400" dirty="0" smtClean="0">
                <a:solidFill>
                  <a:schemeClr val="hlink"/>
                </a:solidFill>
              </a:rPr>
              <a:t>1)</a:t>
            </a:r>
            <a:endParaRPr lang="en-GB" sz="4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AutoShape 4"/>
          <p:cNvSpPr>
            <a:spLocks noChangeArrowheads="1"/>
          </p:cNvSpPr>
          <p:nvPr/>
        </p:nvSpPr>
        <p:spPr bwMode="auto">
          <a:xfrm>
            <a:off x="3419475" y="765175"/>
            <a:ext cx="2376488" cy="2303463"/>
          </a:xfrm>
          <a:prstGeom prst="flowChartAlternateProcess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 charset="0"/>
              </a:rPr>
              <a:t>FAMILY 2</a:t>
            </a:r>
          </a:p>
          <a:p>
            <a:pPr algn="ctr"/>
            <a:endParaRPr lang="en-GB" sz="24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GB" sz="2000">
                <a:solidFill>
                  <a:srgbClr val="990033"/>
                </a:solidFill>
                <a:latin typeface="Arial" charset="0"/>
              </a:rPr>
              <a:t>Transformation of</a:t>
            </a:r>
          </a:p>
          <a:p>
            <a:pPr algn="ctr"/>
            <a:r>
              <a:rPr lang="en-GB" sz="2000">
                <a:solidFill>
                  <a:srgbClr val="990033"/>
                </a:solidFill>
                <a:latin typeface="Arial" charset="0"/>
              </a:rPr>
              <a:t>Random Variable</a:t>
            </a:r>
          </a:p>
        </p:txBody>
      </p:sp>
      <p:sp>
        <p:nvSpPr>
          <p:cNvPr id="292866" name="AutoShape 6"/>
          <p:cNvSpPr>
            <a:spLocks noChangeArrowheads="1"/>
          </p:cNvSpPr>
          <p:nvPr/>
        </p:nvSpPr>
        <p:spPr bwMode="auto">
          <a:xfrm>
            <a:off x="468313" y="765175"/>
            <a:ext cx="2376487" cy="2303463"/>
          </a:xfrm>
          <a:prstGeom prst="flowChartAlternateProcess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 charset="0"/>
              </a:rPr>
              <a:t>FAMILY 1</a:t>
            </a:r>
          </a:p>
          <a:p>
            <a:pPr algn="ctr"/>
            <a:endParaRPr lang="en-GB" sz="24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GB" sz="2000">
                <a:solidFill>
                  <a:srgbClr val="990033"/>
                </a:solidFill>
                <a:latin typeface="Arial" charset="0"/>
              </a:rPr>
              <a:t>Azzalini-Type</a:t>
            </a:r>
          </a:p>
          <a:p>
            <a:pPr algn="ctr"/>
            <a:r>
              <a:rPr lang="en-GB" sz="2000">
                <a:solidFill>
                  <a:srgbClr val="990033"/>
                </a:solidFill>
                <a:latin typeface="Arial" charset="0"/>
              </a:rPr>
              <a:t>Skew-Symmetric</a:t>
            </a:r>
          </a:p>
        </p:txBody>
      </p:sp>
      <p:sp>
        <p:nvSpPr>
          <p:cNvPr id="292867" name="AutoShape 5"/>
          <p:cNvSpPr>
            <a:spLocks noChangeArrowheads="1"/>
          </p:cNvSpPr>
          <p:nvPr/>
        </p:nvSpPr>
        <p:spPr bwMode="auto">
          <a:xfrm>
            <a:off x="6300788" y="765175"/>
            <a:ext cx="2376487" cy="2303463"/>
          </a:xfrm>
          <a:prstGeom prst="flowChartAlternateProcess">
            <a:avLst/>
          </a:prstGeom>
          <a:solidFill>
            <a:srgbClr val="FFCC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 charset="0"/>
              </a:rPr>
              <a:t>FAMILY 3</a:t>
            </a:r>
          </a:p>
          <a:p>
            <a:pPr algn="ctr"/>
            <a:endParaRPr lang="en-GB" sz="24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GB" sz="2000">
                <a:solidFill>
                  <a:srgbClr val="990033"/>
                </a:solidFill>
                <a:latin typeface="Arial" charset="0"/>
              </a:rPr>
              <a:t>Transformation of</a:t>
            </a:r>
          </a:p>
          <a:p>
            <a:pPr algn="ctr"/>
            <a:r>
              <a:rPr lang="en-GB" sz="2000">
                <a:solidFill>
                  <a:srgbClr val="990033"/>
                </a:solidFill>
                <a:latin typeface="Arial" charset="0"/>
              </a:rPr>
              <a:t>Scale</a:t>
            </a:r>
          </a:p>
        </p:txBody>
      </p:sp>
      <p:sp>
        <p:nvSpPr>
          <p:cNvPr id="292868" name="AutoShape 5"/>
          <p:cNvSpPr>
            <a:spLocks noChangeArrowheads="1"/>
          </p:cNvSpPr>
          <p:nvPr/>
        </p:nvSpPr>
        <p:spPr bwMode="auto">
          <a:xfrm>
            <a:off x="5364163" y="4365625"/>
            <a:ext cx="2376487" cy="1584325"/>
          </a:xfrm>
          <a:prstGeom prst="flowChartAlternateProcess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>
                <a:solidFill>
                  <a:schemeClr val="tx1"/>
                </a:solidFill>
                <a:latin typeface="Arial" charset="0"/>
              </a:rPr>
              <a:t>SUBFAMILY OF </a:t>
            </a:r>
          </a:p>
          <a:p>
            <a:pPr algn="ctr"/>
            <a:r>
              <a:rPr lang="en-GB" sz="2000">
                <a:solidFill>
                  <a:schemeClr val="tx1"/>
                </a:solidFill>
                <a:latin typeface="Arial" charset="0"/>
              </a:rPr>
              <a:t>FAMILY 3</a:t>
            </a:r>
          </a:p>
          <a:p>
            <a:pPr algn="ctr"/>
            <a:endParaRPr lang="en-GB" sz="20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GB" sz="2000">
                <a:solidFill>
                  <a:srgbClr val="990033"/>
                </a:solidFill>
                <a:latin typeface="Arial" charset="0"/>
              </a:rPr>
              <a:t>Two-Piece Scale</a:t>
            </a:r>
          </a:p>
        </p:txBody>
      </p:sp>
      <p:sp>
        <p:nvSpPr>
          <p:cNvPr id="292870" name="Line 17"/>
          <p:cNvSpPr>
            <a:spLocks noChangeShapeType="1"/>
          </p:cNvSpPr>
          <p:nvPr/>
        </p:nvSpPr>
        <p:spPr bwMode="auto">
          <a:xfrm flipH="1">
            <a:off x="6516688" y="3068638"/>
            <a:ext cx="935037" cy="1296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non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2869" name="AutoShape 4"/>
          <p:cNvSpPr>
            <a:spLocks noChangeArrowheads="1"/>
          </p:cNvSpPr>
          <p:nvPr/>
        </p:nvSpPr>
        <p:spPr bwMode="auto">
          <a:xfrm>
            <a:off x="1763713" y="3860800"/>
            <a:ext cx="2376487" cy="2303463"/>
          </a:xfrm>
          <a:prstGeom prst="flowChartAlternateProcess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tx1"/>
                </a:solidFill>
                <a:latin typeface="Arial" charset="0"/>
              </a:rPr>
              <a:t>FAMILY 4</a:t>
            </a:r>
          </a:p>
          <a:p>
            <a:pPr algn="ctr"/>
            <a:endParaRPr lang="en-GB" sz="240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en-GB" sz="2100">
                <a:solidFill>
                  <a:srgbClr val="990033"/>
                </a:solidFill>
                <a:latin typeface="Arial" charset="0"/>
              </a:rPr>
              <a:t>Probability Integral </a:t>
            </a:r>
          </a:p>
          <a:p>
            <a:pPr algn="ctr"/>
            <a:r>
              <a:rPr lang="en-GB" sz="2100">
                <a:solidFill>
                  <a:srgbClr val="990033"/>
                </a:solidFill>
                <a:latin typeface="Arial" charset="0"/>
              </a:rPr>
              <a:t>Transformation of </a:t>
            </a:r>
          </a:p>
          <a:p>
            <a:pPr algn="ctr"/>
            <a:r>
              <a:rPr lang="en-GB" sz="2100">
                <a:solidFill>
                  <a:srgbClr val="990033"/>
                </a:solidFill>
                <a:latin typeface="Arial" charset="0"/>
              </a:rPr>
              <a:t>Random Variable </a:t>
            </a:r>
          </a:p>
          <a:p>
            <a:pPr algn="ctr"/>
            <a:r>
              <a:rPr lang="en-GB" sz="2100">
                <a:solidFill>
                  <a:srgbClr val="990033"/>
                </a:solidFill>
                <a:latin typeface="Arial" charset="0"/>
              </a:rPr>
              <a:t>on [0,1</a:t>
            </a:r>
            <a:r>
              <a:rPr lang="en-GB" sz="2100">
                <a:solidFill>
                  <a:srgbClr val="990033"/>
                </a:solidFill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5" grpId="0" animBg="1"/>
      <p:bldP spid="292866" grpId="0" animBg="1"/>
      <p:bldP spid="292867" grpId="0" animBg="1"/>
      <p:bldP spid="292868" grpId="0" animBg="1"/>
      <p:bldP spid="292870" grpId="0" animBg="1"/>
      <p:bldP spid="292869" grpId="0" animBg="1"/>
      <p:bldP spid="29286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1" name="AutoShape 2"/>
          <p:cNvSpPr>
            <a:spLocks noChangeArrowheads="1"/>
          </p:cNvSpPr>
          <p:nvPr/>
        </p:nvSpPr>
        <p:spPr bwMode="auto">
          <a:xfrm>
            <a:off x="468313" y="333375"/>
            <a:ext cx="8424862" cy="1503363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tx1"/>
                </a:solidFill>
                <a:latin typeface="Arial" charset="0"/>
              </a:rPr>
              <a:t>FAMILY 1</a:t>
            </a:r>
          </a:p>
          <a:p>
            <a:pPr algn="ctr"/>
            <a:r>
              <a:rPr lang="en-GB" sz="3600">
                <a:solidFill>
                  <a:srgbClr val="990033"/>
                </a:solidFill>
                <a:latin typeface="Arial" charset="0"/>
              </a:rPr>
              <a:t>Azzalini-Type Skew Symmetric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692275" y="1989138"/>
            <a:ext cx="61198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  <a:cs typeface="Arial" charset="0"/>
              </a:rPr>
              <a:t>Define the density of </a:t>
            </a:r>
            <a:r>
              <a:rPr lang="en-GB" sz="3600" i="1" dirty="0">
                <a:solidFill>
                  <a:schemeClr val="tx1"/>
                </a:solidFill>
              </a:rPr>
              <a:t>X</a:t>
            </a:r>
            <a:r>
              <a:rPr lang="en-GB" sz="3600" i="1" baseline="-25000" dirty="0">
                <a:solidFill>
                  <a:schemeClr val="tx1"/>
                </a:solidFill>
              </a:rPr>
              <a:t>A</a:t>
            </a:r>
            <a:r>
              <a:rPr lang="en-GB" sz="3600" dirty="0">
                <a:solidFill>
                  <a:schemeClr val="tx1"/>
                </a:solidFill>
              </a:rPr>
              <a:t> to be</a:t>
            </a:r>
          </a:p>
        </p:txBody>
      </p:sp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468313" y="2852738"/>
          <a:ext cx="34925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9" name="Equation" r:id="rId4" imgW="1193760" imgH="215640" progId="Equation.3">
                  <p:embed/>
                </p:oleObj>
              </mc:Choice>
              <mc:Fallback>
                <p:oleObj name="Equation" r:id="rId4" imgW="11937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852738"/>
                        <a:ext cx="3492500" cy="630237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317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651500" y="2852738"/>
            <a:ext cx="3143250" cy="604837"/>
          </a:xfrm>
          <a:prstGeom prst="rect">
            <a:avLst/>
          </a:prstGeom>
          <a:solidFill>
            <a:srgbClr val="FFFF99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rgbClr val="FF3300"/>
                </a:solidFill>
                <a:latin typeface="Arial" charset="0"/>
              </a:rPr>
              <a:t>w(x) + w(-x) = 1</a:t>
            </a:r>
            <a:r>
              <a:rPr lang="en-GB" sz="320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1419225" y="3767138"/>
            <a:ext cx="638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solidFill>
                  <a:srgbClr val="008000"/>
                </a:solidFill>
                <a:latin typeface="Arial" charset="0"/>
              </a:rPr>
              <a:t>(Wang, Boyer &amp; </a:t>
            </a:r>
            <a:r>
              <a:rPr lang="en-GB" sz="2400" dirty="0" err="1">
                <a:solidFill>
                  <a:srgbClr val="008000"/>
                </a:solidFill>
                <a:latin typeface="Arial" charset="0"/>
              </a:rPr>
              <a:t>Genton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, 2004, 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Statist. </a:t>
            </a:r>
            <a:r>
              <a:rPr lang="en-GB" sz="2400" i="1" dirty="0" err="1">
                <a:solidFill>
                  <a:srgbClr val="008000"/>
                </a:solidFill>
                <a:latin typeface="Arial" charset="0"/>
              </a:rPr>
              <a:t>Sinica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)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68313" y="4653136"/>
            <a:ext cx="828116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1"/>
                </a:solidFill>
                <a:cs typeface="Arial" charset="0"/>
              </a:rPr>
              <a:t>The most familiar special cases </a:t>
            </a:r>
            <a:r>
              <a:rPr lang="en-GB" sz="3200" dirty="0" smtClean="0">
                <a:solidFill>
                  <a:schemeClr val="tx1"/>
                </a:solidFill>
                <a:cs typeface="Arial" charset="0"/>
              </a:rPr>
              <a:t>take </a:t>
            </a:r>
            <a:r>
              <a:rPr lang="en-GB" sz="3200" i="1" dirty="0">
                <a:solidFill>
                  <a:schemeClr val="tx1"/>
                </a:solidFill>
                <a:cs typeface="Arial" charset="0"/>
              </a:rPr>
              <a:t>w(x) = F(</a:t>
            </a:r>
            <a:r>
              <a:rPr lang="el-GR" i="1" dirty="0">
                <a:solidFill>
                  <a:schemeClr val="tx1"/>
                </a:solidFill>
                <a:latin typeface="Arial" charset="0"/>
                <a:cs typeface="Arial" charset="0"/>
              </a:rPr>
              <a:t>ν</a:t>
            </a:r>
            <a:r>
              <a:rPr lang="en-GB" sz="3200" i="1" dirty="0">
                <a:solidFill>
                  <a:schemeClr val="tx1"/>
                </a:solidFill>
                <a:cs typeface="Arial" charset="0"/>
              </a:rPr>
              <a:t>x)</a:t>
            </a:r>
            <a:r>
              <a:rPr lang="en-GB" sz="3200" dirty="0">
                <a:solidFill>
                  <a:schemeClr val="tx1"/>
                </a:solidFill>
                <a:cs typeface="Arial" charset="0"/>
              </a:rPr>
              <a:t> to be the </a:t>
            </a:r>
            <a:r>
              <a:rPr lang="en-GB" sz="3200" dirty="0" err="1">
                <a:solidFill>
                  <a:schemeClr val="tx1"/>
                </a:solidFill>
                <a:cs typeface="Arial" charset="0"/>
              </a:rPr>
              <a:t>cdf</a:t>
            </a:r>
            <a:r>
              <a:rPr lang="en-GB" sz="3200" dirty="0">
                <a:solidFill>
                  <a:schemeClr val="tx1"/>
                </a:solidFill>
                <a:cs typeface="Arial" charset="0"/>
              </a:rPr>
              <a:t> of </a:t>
            </a:r>
            <a:r>
              <a:rPr lang="en-GB" sz="3200" dirty="0" smtClean="0">
                <a:solidFill>
                  <a:schemeClr val="tx1"/>
                </a:solidFill>
                <a:cs typeface="Arial" charset="0"/>
              </a:rPr>
              <a:t>a </a:t>
            </a:r>
            <a:r>
              <a:rPr lang="en-GB" sz="3200" dirty="0">
                <a:solidFill>
                  <a:schemeClr val="tx1"/>
                </a:solidFill>
                <a:cs typeface="Arial" charset="0"/>
              </a:rPr>
              <a:t>(scaled) symmetric distribution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 rot="10800000" flipV="1">
            <a:off x="2068523" y="5750025"/>
            <a:ext cx="5040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solidFill>
                  <a:srgbClr val="008000"/>
                </a:solidFill>
                <a:latin typeface="Arial" charset="0"/>
              </a:rPr>
              <a:t>(</a:t>
            </a:r>
            <a:r>
              <a:rPr lang="en-GB" sz="2400" dirty="0" err="1">
                <a:solidFill>
                  <a:srgbClr val="008000"/>
                </a:solidFill>
                <a:latin typeface="Arial" charset="0"/>
              </a:rPr>
              <a:t>Azzalini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, 1985, 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Scand. J.</a:t>
            </a:r>
            <a:r>
              <a:rPr lang="en-GB" sz="24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GB" sz="2400" i="1" dirty="0">
                <a:solidFill>
                  <a:srgbClr val="008000"/>
                </a:solidFill>
                <a:latin typeface="Arial" charset="0"/>
              </a:rPr>
              <a:t>Statist</a:t>
            </a:r>
            <a:r>
              <a:rPr lang="en-GB" sz="2400" i="1" dirty="0" smtClean="0">
                <a:solidFill>
                  <a:srgbClr val="008000"/>
                </a:solidFill>
                <a:latin typeface="Arial" charset="0"/>
              </a:rPr>
              <a:t>., </a:t>
            </a:r>
            <a:r>
              <a:rPr lang="en-GB" sz="2400" dirty="0" err="1" smtClean="0">
                <a:solidFill>
                  <a:srgbClr val="008000"/>
                </a:solidFill>
                <a:latin typeface="Arial" charset="0"/>
              </a:rPr>
              <a:t>Azzalini</a:t>
            </a:r>
            <a:r>
              <a:rPr lang="en-GB" sz="2400" dirty="0" smtClean="0">
                <a:solidFill>
                  <a:srgbClr val="008000"/>
                </a:solidFill>
                <a:latin typeface="Arial" charset="0"/>
              </a:rPr>
              <a:t> with </a:t>
            </a:r>
            <a:r>
              <a:rPr lang="en-GB" sz="2400" dirty="0" err="1" smtClean="0">
                <a:solidFill>
                  <a:srgbClr val="008000"/>
                </a:solidFill>
                <a:latin typeface="Arial" charset="0"/>
              </a:rPr>
              <a:t>Capitanio</a:t>
            </a:r>
            <a:r>
              <a:rPr lang="en-GB" sz="2400" dirty="0" smtClean="0">
                <a:solidFill>
                  <a:srgbClr val="008000"/>
                </a:solidFill>
                <a:latin typeface="Arial" charset="0"/>
              </a:rPr>
              <a:t>, 2014, </a:t>
            </a:r>
            <a:r>
              <a:rPr lang="en-GB" sz="2400" i="1" dirty="0" smtClean="0">
                <a:solidFill>
                  <a:srgbClr val="008000"/>
                </a:solidFill>
                <a:latin typeface="Arial" charset="0"/>
              </a:rPr>
              <a:t>book</a:t>
            </a:r>
            <a:r>
              <a:rPr lang="en-GB" sz="2400" dirty="0" smtClean="0">
                <a:solidFill>
                  <a:srgbClr val="008000"/>
                </a:solidFill>
                <a:latin typeface="Arial" charset="0"/>
              </a:rPr>
              <a:t>)</a:t>
            </a:r>
            <a:endParaRPr lang="en-GB" sz="24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140200" y="2852738"/>
            <a:ext cx="136366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chemeClr val="tx1"/>
                </a:solidFill>
              </a:rPr>
              <a:t>where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2" grpId="0" animBg="1"/>
      <p:bldP spid="109574" grpId="0"/>
      <p:bldP spid="109575" grpId="0"/>
      <p:bldP spid="109576" grpId="0"/>
      <p:bldP spid="1095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AutoShape 2"/>
          <p:cNvSpPr>
            <a:spLocks noChangeArrowheads="1"/>
          </p:cNvSpPr>
          <p:nvPr/>
        </p:nvSpPr>
        <p:spPr bwMode="auto">
          <a:xfrm>
            <a:off x="468313" y="0"/>
            <a:ext cx="8424862" cy="1503363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tx1"/>
                </a:solidFill>
                <a:latin typeface="Arial" charset="0"/>
              </a:rPr>
              <a:t>FAMILY 2</a:t>
            </a:r>
          </a:p>
          <a:p>
            <a:pPr algn="ctr"/>
            <a:r>
              <a:rPr lang="en-GB" sz="3600">
                <a:solidFill>
                  <a:srgbClr val="990033"/>
                </a:solidFill>
                <a:latin typeface="Arial" charset="0"/>
              </a:rPr>
              <a:t>Transformation of Random Variable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68313" y="2009180"/>
            <a:ext cx="842486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Let </a:t>
            </a:r>
            <a:r>
              <a:rPr lang="en-GB" sz="3600" i="1" dirty="0">
                <a:solidFill>
                  <a:srgbClr val="FF3300"/>
                </a:solidFill>
              </a:rPr>
              <a:t>W</a:t>
            </a:r>
            <a:r>
              <a:rPr lang="en-GB" sz="3600" dirty="0">
                <a:solidFill>
                  <a:schemeClr val="tx1"/>
                </a:solidFill>
              </a:rPr>
              <a:t>: </a:t>
            </a:r>
            <a:r>
              <a:rPr lang="en-US" sz="3600" dirty="0">
                <a:solidFill>
                  <a:schemeClr val="tx1"/>
                </a:solidFill>
                <a:cs typeface="Arial" charset="0"/>
              </a:rPr>
              <a:t>R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>
                <a:solidFill>
                  <a:schemeClr val="tx1"/>
                </a:solidFill>
                <a:cs typeface="Arial" charset="0"/>
              </a:rPr>
              <a:t>→ </a:t>
            </a:r>
            <a:r>
              <a:rPr lang="en-US" sz="3600" dirty="0">
                <a:solidFill>
                  <a:schemeClr val="tx1"/>
                </a:solidFill>
                <a:cs typeface="Arial" charset="0"/>
              </a:rPr>
              <a:t>R</a:t>
            </a:r>
            <a:r>
              <a:rPr lang="en-GB" sz="3600" dirty="0">
                <a:solidFill>
                  <a:schemeClr val="tx1"/>
                </a:solidFill>
                <a:cs typeface="Arial" charset="0"/>
              </a:rPr>
              <a:t> be an invertible </a:t>
            </a:r>
            <a:r>
              <a:rPr lang="en-GB" sz="3600" dirty="0">
                <a:solidFill>
                  <a:schemeClr val="tx1"/>
                </a:solidFill>
              </a:rPr>
              <a:t>increasing</a:t>
            </a:r>
            <a:r>
              <a:rPr lang="en-GB" sz="3600" dirty="0">
                <a:solidFill>
                  <a:schemeClr val="tx1"/>
                </a:solidFill>
                <a:cs typeface="Arial" charset="0"/>
              </a:rPr>
              <a:t> function. If </a:t>
            </a:r>
            <a:r>
              <a:rPr lang="en-GB" sz="3600" i="1" dirty="0">
                <a:solidFill>
                  <a:schemeClr val="tx1"/>
                </a:solidFill>
                <a:cs typeface="Arial" charset="0"/>
              </a:rPr>
              <a:t>Z </a:t>
            </a:r>
            <a:r>
              <a:rPr lang="en-GB" sz="3600" i="1" dirty="0">
                <a:solidFill>
                  <a:schemeClr val="tx1"/>
                </a:solidFill>
                <a:latin typeface="Arial" charset="0"/>
                <a:cs typeface="Arial" charset="0"/>
              </a:rPr>
              <a:t>~</a:t>
            </a:r>
            <a:r>
              <a:rPr lang="en-GB" sz="3600" i="1" dirty="0">
                <a:solidFill>
                  <a:schemeClr val="tx1"/>
                </a:solidFill>
                <a:cs typeface="Arial" charset="0"/>
              </a:rPr>
              <a:t> g</a:t>
            </a:r>
            <a:r>
              <a:rPr lang="en-GB" sz="3600" dirty="0">
                <a:solidFill>
                  <a:schemeClr val="tx1"/>
                </a:solidFill>
                <a:cs typeface="Arial" charset="0"/>
              </a:rPr>
              <a:t>, define </a:t>
            </a:r>
            <a:r>
              <a:rPr lang="en-GB" sz="3600" i="1" dirty="0">
                <a:solidFill>
                  <a:schemeClr val="tx1"/>
                </a:solidFill>
                <a:cs typeface="Arial" charset="0"/>
              </a:rPr>
              <a:t>X</a:t>
            </a:r>
            <a:r>
              <a:rPr lang="en-GB" sz="3600" i="1" baseline="-25000" dirty="0">
                <a:solidFill>
                  <a:schemeClr val="tx1"/>
                </a:solidFill>
                <a:cs typeface="Arial" charset="0"/>
              </a:rPr>
              <a:t>R</a:t>
            </a:r>
            <a:r>
              <a:rPr lang="en-GB" sz="3600" i="1" dirty="0">
                <a:solidFill>
                  <a:schemeClr val="tx1"/>
                </a:solidFill>
                <a:cs typeface="Arial" charset="0"/>
              </a:rPr>
              <a:t> = W(Z).</a:t>
            </a:r>
            <a:r>
              <a:rPr lang="en-GB" sz="3600" dirty="0">
                <a:solidFill>
                  <a:schemeClr val="tx1"/>
                </a:solidFill>
                <a:cs typeface="Arial" charset="0"/>
              </a:rPr>
              <a:t> The density of the distribution of </a:t>
            </a:r>
            <a:r>
              <a:rPr lang="en-GB" sz="3600" i="1" dirty="0">
                <a:solidFill>
                  <a:schemeClr val="tx1"/>
                </a:solidFill>
              </a:rPr>
              <a:t>X</a:t>
            </a:r>
            <a:r>
              <a:rPr lang="en-GB" sz="3600" i="1" baseline="-25000" dirty="0">
                <a:solidFill>
                  <a:schemeClr val="tx1"/>
                </a:solidFill>
              </a:rPr>
              <a:t>R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is, of course,</a:t>
            </a:r>
            <a:endParaRPr lang="en-GB" sz="3600" dirty="0">
              <a:solidFill>
                <a:schemeClr val="tx1"/>
              </a:solidFill>
            </a:endParaRPr>
          </a:p>
        </p:txBody>
      </p:sp>
      <p:graphicFrame>
        <p:nvGraphicFramePr>
          <p:cNvPr id="103428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23835011"/>
              </p:ext>
            </p:extLst>
          </p:nvPr>
        </p:nvGraphicFramePr>
        <p:xfrm>
          <a:off x="611560" y="4149080"/>
          <a:ext cx="3529012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5" name="Equation" r:id="rId4" imgW="1206360" imgH="444240" progId="Equation.3">
                  <p:embed/>
                </p:oleObj>
              </mc:Choice>
              <mc:Fallback>
                <p:oleObj name="Equation" r:id="rId4" imgW="12063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49080"/>
                        <a:ext cx="3529012" cy="1300163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31750">
                        <a:solidFill>
                          <a:srgbClr val="808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11560" y="5805488"/>
            <a:ext cx="28384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where </a:t>
            </a:r>
            <a:r>
              <a:rPr lang="en-GB" sz="3600" i="1" dirty="0">
                <a:solidFill>
                  <a:srgbClr val="FF3300"/>
                </a:solidFill>
              </a:rPr>
              <a:t>w = W</a:t>
            </a:r>
            <a:r>
              <a:rPr lang="en-GB" sz="3600" i="1" dirty="0">
                <a:solidFill>
                  <a:srgbClr val="FF3300"/>
                </a:solidFill>
                <a:cs typeface="Arial" charset="0"/>
              </a:rPr>
              <a:t>'</a:t>
            </a:r>
            <a:r>
              <a:rPr lang="en-GB" sz="36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4464050" y="3979863"/>
            <a:ext cx="4679950" cy="2466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endParaRPr lang="en-GB" sz="3200" u="sng" dirty="0">
              <a:solidFill>
                <a:srgbClr val="A50021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3200" u="sng" dirty="0">
                <a:solidFill>
                  <a:srgbClr val="A50021"/>
                </a:solidFill>
              </a:rPr>
              <a:t>FOR EXAMPLE</a:t>
            </a:r>
            <a:r>
              <a:rPr lang="en-GB" sz="3200" dirty="0">
                <a:solidFill>
                  <a:srgbClr val="A50021"/>
                </a:solidFill>
              </a:rPr>
              <a:t> </a:t>
            </a:r>
          </a:p>
          <a:p>
            <a:pPr algn="ctr">
              <a:lnSpc>
                <a:spcPct val="75000"/>
              </a:lnSpc>
            </a:pPr>
            <a:endParaRPr lang="en-GB" sz="3200" dirty="0">
              <a:solidFill>
                <a:srgbClr val="A50021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3200" i="1" dirty="0">
                <a:solidFill>
                  <a:schemeClr val="hlink"/>
                </a:solidFill>
              </a:rPr>
              <a:t>W(Z) = </a:t>
            </a:r>
            <a:r>
              <a:rPr lang="en-GB" sz="3200" i="1" dirty="0" err="1">
                <a:solidFill>
                  <a:schemeClr val="hlink"/>
                </a:solidFill>
              </a:rPr>
              <a:t>sinh</a:t>
            </a:r>
            <a:r>
              <a:rPr lang="en-GB" sz="3200" i="1" dirty="0">
                <a:solidFill>
                  <a:schemeClr val="hlink"/>
                </a:solidFill>
              </a:rPr>
              <a:t>( a + b sinh</a:t>
            </a:r>
            <a:r>
              <a:rPr lang="en-GB" sz="3200" i="1" baseline="30000" dirty="0">
                <a:solidFill>
                  <a:schemeClr val="hlink"/>
                </a:solidFill>
              </a:rPr>
              <a:t>-1</a:t>
            </a:r>
            <a:r>
              <a:rPr lang="en-GB" sz="3200" i="1" dirty="0">
                <a:solidFill>
                  <a:schemeClr val="hlink"/>
                </a:solidFill>
              </a:rPr>
              <a:t>Z )</a:t>
            </a:r>
          </a:p>
          <a:p>
            <a:pPr algn="ctr">
              <a:lnSpc>
                <a:spcPct val="75000"/>
              </a:lnSpc>
            </a:pPr>
            <a:endParaRPr lang="en-GB" sz="3200" i="1" dirty="0">
              <a:solidFill>
                <a:schemeClr val="hlink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en-GB" sz="2400" dirty="0">
                <a:solidFill>
                  <a:srgbClr val="008000"/>
                </a:solidFill>
              </a:rPr>
              <a:t>(Jones &amp; </a:t>
            </a:r>
            <a:r>
              <a:rPr lang="en-GB" sz="2400" dirty="0" err="1">
                <a:solidFill>
                  <a:srgbClr val="008000"/>
                </a:solidFill>
              </a:rPr>
              <a:t>Pewsey</a:t>
            </a:r>
            <a:r>
              <a:rPr lang="en-GB" sz="2400" dirty="0">
                <a:solidFill>
                  <a:srgbClr val="008000"/>
                </a:solidFill>
              </a:rPr>
              <a:t>, 2009, </a:t>
            </a:r>
            <a:r>
              <a:rPr lang="en-GB" sz="2400" i="1" dirty="0" err="1">
                <a:solidFill>
                  <a:srgbClr val="008000"/>
                </a:solidFill>
              </a:rPr>
              <a:t>Biometrika</a:t>
            </a:r>
            <a:r>
              <a:rPr lang="en-GB" sz="2400" dirty="0">
                <a:solidFill>
                  <a:srgbClr val="008000"/>
                </a:solidFill>
              </a:rPr>
              <a:t>)</a:t>
            </a:r>
          </a:p>
          <a:p>
            <a:pPr algn="ctr">
              <a:lnSpc>
                <a:spcPct val="75000"/>
              </a:lnSpc>
            </a:pPr>
            <a:endParaRPr lang="en-GB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2" grpId="0"/>
      <p:bldP spid="1034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1376</Words>
  <Application>Microsoft Office PowerPoint</Application>
  <PresentationFormat>On-screen Show (4:3)</PresentationFormat>
  <Paragraphs>261</Paragraphs>
  <Slides>29</Slides>
  <Notes>27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FAMILIES OF  UNIMODAL DISTRIBUTIONS  ON THE CIRCLE </vt:lpstr>
      <vt:lpstr>PowerPoint Presentation</vt:lpstr>
      <vt:lpstr>PowerPoint Presentation</vt:lpstr>
      <vt:lpstr>PowerPoint Presentation</vt:lpstr>
      <vt:lpstr>Structure of Talk </vt:lpstr>
      <vt:lpstr>To start with, then, I will concentrate on univariate continuous distributions on (the whole of) 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now let’s try to adapt these ideas to obtaining distributions on the circle C</vt:lpstr>
      <vt:lpstr>PowerPoint Presentation</vt:lpstr>
      <vt:lpstr>The main example of skew-symmetric-type distributions on C in the literature takes w(θ) = ½(1 + ν sinθ),      -1 ≤ ν ≤ 1:</vt:lpstr>
      <vt:lpstr>PowerPoint Presentation</vt:lpstr>
      <vt:lpstr>A nice example of transformation distributions  on C uses a Möbius transformation M-1(θ) = ν + 2 tan-1[ ω  tan(½(θ- ν)) ]</vt:lpstr>
      <vt:lpstr>That leaves “transformation of scale”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Comparisons: inverse Batschelet vs new model </vt:lpstr>
      <vt:lpstr>Comparisons continued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M347 Mathematical Statistics</dc:title>
  <dc:creator>Chris &amp; Ping</dc:creator>
  <cp:lastModifiedBy>Chris &amp; Ping</cp:lastModifiedBy>
  <cp:revision>315</cp:revision>
  <cp:lastPrinted>2014-05-16T07:28:18Z</cp:lastPrinted>
  <dcterms:created xsi:type="dcterms:W3CDTF">2010-11-28T09:00:32Z</dcterms:created>
  <dcterms:modified xsi:type="dcterms:W3CDTF">2014-05-18T10:55:41Z</dcterms:modified>
</cp:coreProperties>
</file>